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2"/>
  </p:notesMasterIdLst>
  <p:sldIdLst>
    <p:sldId id="420" r:id="rId2"/>
    <p:sldId id="570" r:id="rId3"/>
    <p:sldId id="581" r:id="rId4"/>
    <p:sldId id="582" r:id="rId5"/>
    <p:sldId id="578" r:id="rId6"/>
    <p:sldId id="568" r:id="rId7"/>
    <p:sldId id="580" r:id="rId8"/>
    <p:sldId id="584" r:id="rId9"/>
    <p:sldId id="583" r:id="rId10"/>
    <p:sldId id="577" r:id="rId11"/>
  </p:sldIdLst>
  <p:sldSz cx="9144000" cy="6858000" type="screen4x3"/>
  <p:notesSz cx="6735763" cy="9799638"/>
  <p:embeddedFontLst>
    <p:embeddedFont>
      <p:font typeface="Book Antiqua" panose="02040602050305030304" pitchFamily="18" charset="0"/>
      <p:regular r:id="rId13"/>
      <p:bold r:id="rId14"/>
      <p:italic r:id="rId15"/>
      <p:boldItalic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Tahoma" panose="020B0604030504040204" pitchFamily="34" charset="0"/>
      <p:regular r:id="rId21"/>
      <p:bold r:id="rId22"/>
    </p:embeddedFont>
  </p:embeddedFontLst>
  <p:defaultTextStyle>
    <a:defPPr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77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F1F5"/>
    <a:srgbClr val="B9FFFF"/>
    <a:srgbClr val="339966"/>
    <a:srgbClr val="19434F"/>
    <a:srgbClr val="00AC92"/>
    <a:srgbClr val="B53A25"/>
    <a:srgbClr val="E64A3A"/>
    <a:srgbClr val="005C4F"/>
    <a:srgbClr val="339933"/>
    <a:srgbClr val="0082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F2DE63D5-997A-4646-A377-4702673A728D}" styleName="Светлый стиль 2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A111915-BE36-4E01-A7E5-04B1672EAD32}" styleName="Светлый стиль 2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ABFCF23-3B69-468F-B69F-88F6DE6A72F2}" styleName="Средний стиль 1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9DCAF9ED-07DC-4A11-8D7F-57B35C25682E}" styleName="Средний стиль 1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03447BB-5D67-496B-8E87-E561075AD55C}" styleName="Темный стиль 1 — акцент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E171933-4619-4E11-9A3F-F7608DF75F80}" styleName="Средний стиль 1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FECB4D8-DB02-4DC6-A0A2-4F2EBAE1DC90}" styleName="Средний стиль 1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46F890A9-2807-4EBB-B81D-B2AA78EC7F39}" styleName="Темный стиль 2 —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7" autoAdjust="0"/>
    <p:restoredTop sz="95179" autoAdjust="0"/>
  </p:normalViewPr>
  <p:slideViewPr>
    <p:cSldViewPr snapToGrid="0" snapToObjects="1">
      <p:cViewPr varScale="1">
        <p:scale>
          <a:sx n="84" d="100"/>
          <a:sy n="84" d="100"/>
        </p:scale>
        <p:origin x="1195" y="82"/>
      </p:cViewPr>
      <p:guideLst>
        <p:guide orient="horz" pos="2160"/>
        <p:guide pos="77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8998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8998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CFCF32-7A4F-E94F-AE68-6F09F6C4DF39}" type="datetimeFigureOut">
              <a:rPr lang="ru-RU" smtClean="0"/>
              <a:pPr/>
              <a:t>07.06.2019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35013"/>
            <a:ext cx="4897437" cy="36750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654828"/>
            <a:ext cx="5388610" cy="44098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07955"/>
            <a:ext cx="2918831" cy="48998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3" y="9307955"/>
            <a:ext cx="2918831" cy="48998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25B396-E5F2-934C-82A4-A0881F457C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88980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4FE3F-DC2B-5A46-AAA0-47D997A8BF32}" type="datetimeFigureOut">
              <a:rPr lang="ru-RU" smtClean="0"/>
              <a:pPr/>
              <a:t>07.06.2019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F74CD-72E1-364E-9BE5-AA9F934EB2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1477690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4FE3F-DC2B-5A46-AAA0-47D997A8BF32}" type="datetimeFigureOut">
              <a:rPr lang="ru-RU" smtClean="0"/>
              <a:pPr/>
              <a:t>07.06.2019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F74CD-72E1-364E-9BE5-AA9F934EB2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670537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4FE3F-DC2B-5A46-AAA0-47D997A8BF32}" type="datetimeFigureOut">
              <a:rPr lang="ru-RU" smtClean="0"/>
              <a:pPr/>
              <a:t>07.06.2019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F74CD-72E1-364E-9BE5-AA9F934EB2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0486280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4FE3F-DC2B-5A46-AAA0-47D997A8BF32}" type="datetimeFigureOut">
              <a:rPr lang="ru-RU" smtClean="0"/>
              <a:pPr/>
              <a:t>07.06.2019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F74CD-72E1-364E-9BE5-AA9F934EB2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6005025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4FE3F-DC2B-5A46-AAA0-47D997A8BF32}" type="datetimeFigureOut">
              <a:rPr lang="ru-RU" smtClean="0"/>
              <a:pPr/>
              <a:t>07.06.2019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F74CD-72E1-364E-9BE5-AA9F934EB2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2132568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4FE3F-DC2B-5A46-AAA0-47D997A8BF32}" type="datetimeFigureOut">
              <a:rPr lang="ru-RU" smtClean="0"/>
              <a:pPr/>
              <a:t>07.06.2019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F74CD-72E1-364E-9BE5-AA9F934EB2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2624344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4FE3F-DC2B-5A46-AAA0-47D997A8BF32}" type="datetimeFigureOut">
              <a:rPr lang="ru-RU" smtClean="0"/>
              <a:pPr/>
              <a:t>07.06.2019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F74CD-72E1-364E-9BE5-AA9F934EB2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3834523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4FE3F-DC2B-5A46-AAA0-47D997A8BF32}" type="datetimeFigureOut">
              <a:rPr lang="ru-RU" smtClean="0"/>
              <a:pPr/>
              <a:t>07.06.2019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F74CD-72E1-364E-9BE5-AA9F934EB2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8249073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4FE3F-DC2B-5A46-AAA0-47D997A8BF32}" type="datetimeFigureOut">
              <a:rPr lang="ru-RU" smtClean="0"/>
              <a:pPr/>
              <a:t>07.06.2019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F74CD-72E1-364E-9BE5-AA9F934EB2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4785634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4FE3F-DC2B-5A46-AAA0-47D997A8BF32}" type="datetimeFigureOut">
              <a:rPr lang="ru-RU" smtClean="0"/>
              <a:pPr/>
              <a:t>07.06.2019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F74CD-72E1-364E-9BE5-AA9F934EB2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1635703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4FE3F-DC2B-5A46-AAA0-47D997A8BF32}" type="datetimeFigureOut">
              <a:rPr lang="ru-RU" smtClean="0"/>
              <a:pPr/>
              <a:t>07.06.2019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F74CD-72E1-364E-9BE5-AA9F934EB2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1895903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F4FE3F-DC2B-5A46-AAA0-47D997A8BF32}" type="datetimeFigureOut">
              <a:rPr lang="ru-RU" smtClean="0"/>
              <a:pPr/>
              <a:t>07.06.2019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74CD-72E1-364E-9BE5-AA9F934EB2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0914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98" t="-1" r="6951" b="1"/>
          <a:stretch/>
        </p:blipFill>
        <p:spPr>
          <a:xfrm>
            <a:off x="0" y="6119"/>
            <a:ext cx="9144000" cy="6858000"/>
          </a:xfrm>
          <a:prstGeom prst="rect">
            <a:avLst/>
          </a:prstGeom>
        </p:spPr>
      </p:pic>
      <p:pic>
        <p:nvPicPr>
          <p:cNvPr id="6" name="Picture 2" descr="Gold Seal JCIAccred-HiResoluti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40"/>
          <a:stretch>
            <a:fillRect/>
          </a:stretch>
        </p:blipFill>
        <p:spPr bwMode="auto">
          <a:xfrm>
            <a:off x="978787" y="6119"/>
            <a:ext cx="795836" cy="767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02" t="7825" r="10889" b="9019"/>
          <a:stretch>
            <a:fillRect/>
          </a:stretch>
        </p:blipFill>
        <p:spPr bwMode="auto">
          <a:xfrm>
            <a:off x="-1112" y="0"/>
            <a:ext cx="961039" cy="1453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Группа 7"/>
          <p:cNvGrpSpPr/>
          <p:nvPr/>
        </p:nvGrpSpPr>
        <p:grpSpPr>
          <a:xfrm>
            <a:off x="7101042" y="-3881"/>
            <a:ext cx="2042958" cy="730040"/>
            <a:chOff x="5364088" y="0"/>
            <a:chExt cx="3375803" cy="1184694"/>
          </a:xfrm>
        </p:grpSpPr>
        <p:sp>
          <p:nvSpPr>
            <p:cNvPr id="9" name="Стрелка вниз 6"/>
            <p:cNvSpPr/>
            <p:nvPr/>
          </p:nvSpPr>
          <p:spPr>
            <a:xfrm>
              <a:off x="5364088" y="0"/>
              <a:ext cx="3375803" cy="1184694"/>
            </a:xfrm>
            <a:prstGeom prst="downArrow">
              <a:avLst>
                <a:gd name="adj1" fmla="val 100000"/>
                <a:gd name="adj2" fmla="val 19173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" name="Picture 3" descr="D:\LOGOMZRT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824163" y="122868"/>
              <a:ext cx="2498816" cy="759227"/>
            </a:xfrm>
            <a:prstGeom prst="rect">
              <a:avLst/>
            </a:prstGeom>
            <a:noFill/>
          </p:spPr>
        </p:pic>
      </p:grpSp>
      <p:sp>
        <p:nvSpPr>
          <p:cNvPr id="14" name="TextBox 13"/>
          <p:cNvSpPr txBox="1"/>
          <p:nvPr/>
        </p:nvSpPr>
        <p:spPr>
          <a:xfrm>
            <a:off x="345203" y="1485026"/>
            <a:ext cx="8453594" cy="224676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2800" b="1" dirty="0" smtClean="0">
                <a:ln w="0">
                  <a:noFill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  <a:ea typeface="Calibri" panose="020F0502020204030204" pitchFamily="34" charset="0"/>
              </a:rPr>
              <a:t>Реализация программы предоставления гранта Правительства РТ в</a:t>
            </a:r>
          </a:p>
          <a:p>
            <a:pPr algn="ctr"/>
            <a:r>
              <a:rPr lang="ru-RU" sz="2800" b="1" dirty="0" smtClean="0">
                <a:ln w="0">
                  <a:noFill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  <a:ea typeface="Calibri" panose="020F0502020204030204" pitchFamily="34" charset="0"/>
              </a:rPr>
              <a:t> государственном автономном учреждении </a:t>
            </a:r>
            <a:r>
              <a:rPr lang="ru-RU" sz="2800" b="1" dirty="0">
                <a:ln w="0">
                  <a:noFill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  <a:ea typeface="Calibri" panose="020F0502020204030204" pitchFamily="34" charset="0"/>
              </a:rPr>
              <a:t>здравоохранения </a:t>
            </a:r>
            <a:r>
              <a:rPr lang="ru-RU" sz="2800" b="1" dirty="0" smtClean="0">
                <a:ln w="0">
                  <a:noFill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  <a:ea typeface="Calibri" panose="020F0502020204030204" pitchFamily="34" charset="0"/>
              </a:rPr>
              <a:t>Республики Татарстан</a:t>
            </a:r>
            <a:endParaRPr lang="en-US" sz="2800" b="1" dirty="0" smtClean="0">
              <a:ln w="0">
                <a:noFill/>
              </a:ln>
              <a:solidFill>
                <a:schemeClr val="accent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ook Antiqua" panose="0204060205030503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sz="2800" b="1" dirty="0" smtClean="0">
                <a:ln w="0">
                  <a:noFill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  <a:ea typeface="Calibri" panose="020F0502020204030204" pitchFamily="34" charset="0"/>
              </a:rPr>
              <a:t> </a:t>
            </a:r>
            <a:r>
              <a:rPr lang="ru-RU" sz="2800" b="1" dirty="0">
                <a:ln w="0">
                  <a:noFill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  <a:ea typeface="Calibri" panose="020F0502020204030204" pitchFamily="34" charset="0"/>
              </a:rPr>
              <a:t>«Больница скорой медицинской помощи»</a:t>
            </a:r>
            <a:endParaRPr lang="ru-RU" sz="2800" b="1" dirty="0">
              <a:ln w="0">
                <a:noFill/>
              </a:ln>
              <a:solidFill>
                <a:schemeClr val="accent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28715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98" t="-1" r="6951" b="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2" descr="Gold Seal JCIAccred-HiResoluti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40"/>
          <a:stretch>
            <a:fillRect/>
          </a:stretch>
        </p:blipFill>
        <p:spPr bwMode="auto">
          <a:xfrm>
            <a:off x="982533" y="-3882"/>
            <a:ext cx="937432" cy="903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02" t="7825" r="10889" b="9019"/>
          <a:stretch>
            <a:fillRect/>
          </a:stretch>
        </p:blipFill>
        <p:spPr bwMode="auto">
          <a:xfrm>
            <a:off x="-1112" y="0"/>
            <a:ext cx="986632" cy="1492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Группа 7"/>
          <p:cNvGrpSpPr/>
          <p:nvPr/>
        </p:nvGrpSpPr>
        <p:grpSpPr>
          <a:xfrm>
            <a:off x="7172960" y="-3882"/>
            <a:ext cx="1951518" cy="826842"/>
            <a:chOff x="5364088" y="0"/>
            <a:chExt cx="3375803" cy="1184694"/>
          </a:xfrm>
        </p:grpSpPr>
        <p:sp>
          <p:nvSpPr>
            <p:cNvPr id="9" name="Стрелка вниз 6"/>
            <p:cNvSpPr/>
            <p:nvPr/>
          </p:nvSpPr>
          <p:spPr>
            <a:xfrm>
              <a:off x="5364088" y="0"/>
              <a:ext cx="3375803" cy="1184694"/>
            </a:xfrm>
            <a:prstGeom prst="downArrow">
              <a:avLst>
                <a:gd name="adj1" fmla="val 100000"/>
                <a:gd name="adj2" fmla="val 19173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" name="Picture 3" descr="D:\LOGOMZRT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824163" y="122868"/>
              <a:ext cx="2498816" cy="759227"/>
            </a:xfrm>
            <a:prstGeom prst="rect">
              <a:avLst/>
            </a:prstGeom>
            <a:noFill/>
          </p:spPr>
        </p:pic>
      </p:grpSp>
      <p:sp>
        <p:nvSpPr>
          <p:cNvPr id="2" name="TextBox 1"/>
          <p:cNvSpPr txBox="1"/>
          <p:nvPr/>
        </p:nvSpPr>
        <p:spPr>
          <a:xfrm>
            <a:off x="681946" y="1948968"/>
            <a:ext cx="7780108" cy="33752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</a:t>
            </a:r>
            <a:r>
              <a:rPr lang="ru-RU" sz="6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СПАСИБО ЗА ВНИМАНИЕ!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endParaRPr lang="ru-RU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750816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98" t="-1" r="6951" b="1"/>
          <a:stretch/>
        </p:blipFill>
        <p:spPr>
          <a:xfrm>
            <a:off x="27991" y="-3882"/>
            <a:ext cx="9144000" cy="6858000"/>
          </a:xfrm>
          <a:prstGeom prst="rect">
            <a:avLst/>
          </a:prstGeom>
        </p:spPr>
      </p:pic>
      <p:pic>
        <p:nvPicPr>
          <p:cNvPr id="6" name="Picture 2" descr="Gold Seal JCIAccred-HiResoluti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40"/>
          <a:stretch>
            <a:fillRect/>
          </a:stretch>
        </p:blipFill>
        <p:spPr bwMode="auto">
          <a:xfrm>
            <a:off x="982533" y="-3882"/>
            <a:ext cx="937432" cy="903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02" t="7825" r="10889" b="9019"/>
          <a:stretch>
            <a:fillRect/>
          </a:stretch>
        </p:blipFill>
        <p:spPr bwMode="auto">
          <a:xfrm>
            <a:off x="-1112" y="0"/>
            <a:ext cx="986632" cy="1492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Группа 7"/>
          <p:cNvGrpSpPr/>
          <p:nvPr/>
        </p:nvGrpSpPr>
        <p:grpSpPr>
          <a:xfrm>
            <a:off x="7172960" y="-3882"/>
            <a:ext cx="1951518" cy="826842"/>
            <a:chOff x="5364088" y="0"/>
            <a:chExt cx="3375803" cy="1184694"/>
          </a:xfrm>
        </p:grpSpPr>
        <p:sp>
          <p:nvSpPr>
            <p:cNvPr id="9" name="Стрелка вниз 6"/>
            <p:cNvSpPr/>
            <p:nvPr/>
          </p:nvSpPr>
          <p:spPr>
            <a:xfrm>
              <a:off x="5364088" y="0"/>
              <a:ext cx="3375803" cy="1184694"/>
            </a:xfrm>
            <a:prstGeom prst="downArrow">
              <a:avLst>
                <a:gd name="adj1" fmla="val 100000"/>
                <a:gd name="adj2" fmla="val 19173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" name="Picture 3" descr="D:\LOGOMZRT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824163" y="122868"/>
              <a:ext cx="2498816" cy="759227"/>
            </a:xfrm>
            <a:prstGeom prst="rect">
              <a:avLst/>
            </a:prstGeom>
            <a:noFill/>
          </p:spPr>
        </p:pic>
      </p:grpSp>
      <p:sp>
        <p:nvSpPr>
          <p:cNvPr id="2" name="TextBox 1"/>
          <p:cNvSpPr txBox="1"/>
          <p:nvPr/>
        </p:nvSpPr>
        <p:spPr>
          <a:xfrm>
            <a:off x="985519" y="846105"/>
            <a:ext cx="72534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Грант Правительства Республики Татарстан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врачам-специалиста, врачам клинико-лабораторной диагностики,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утв. Постановлением Кабинета Министров Республики Татарстан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 25 февраля 2014 года №120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9167" y="2500604"/>
            <a:ext cx="806164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50000"/>
              </a:lnSpc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Для привлечения высококвалифицированных медицинских кадров и повышения доступности медицинской помощи в РТ.</a:t>
            </a:r>
          </a:p>
          <a:p>
            <a:pPr marL="342900" indent="-342900" algn="just">
              <a:lnSpc>
                <a:spcPct val="150000"/>
              </a:lnSpc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Грант предоставляется на улучшение жилищных условий как социальная ипотека под 7 % годовых.</a:t>
            </a:r>
          </a:p>
          <a:p>
            <a:pPr marL="342900" indent="-342900" algn="just">
              <a:lnSpc>
                <a:spcPct val="150000"/>
              </a:lnSpc>
              <a:buFontTx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Размер гранта на одного специалиста составляет 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500,00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тыс.рублей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Врачи-специалисты - супружеская пара, имеет право претендовать на получение гранта каждым из супругов.</a:t>
            </a:r>
          </a:p>
          <a:p>
            <a:pPr marL="342900" indent="-342900" algn="just">
              <a:lnSpc>
                <a:spcPct val="150000"/>
              </a:lnSpc>
              <a:buAutoNum type="arabicPeriod"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626997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98" t="-1" r="6951" b="1"/>
          <a:stretch/>
        </p:blipFill>
        <p:spPr>
          <a:xfrm>
            <a:off x="40224" y="-3882"/>
            <a:ext cx="9144000" cy="6858000"/>
          </a:xfrm>
          <a:prstGeom prst="rect">
            <a:avLst/>
          </a:prstGeom>
        </p:spPr>
      </p:pic>
      <p:pic>
        <p:nvPicPr>
          <p:cNvPr id="6" name="Picture 2" descr="Gold Seal JCIAccred-HiResoluti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40"/>
          <a:stretch>
            <a:fillRect/>
          </a:stretch>
        </p:blipFill>
        <p:spPr bwMode="auto">
          <a:xfrm>
            <a:off x="982533" y="-3882"/>
            <a:ext cx="937432" cy="903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02" t="7825" r="10889" b="9019"/>
          <a:stretch>
            <a:fillRect/>
          </a:stretch>
        </p:blipFill>
        <p:spPr bwMode="auto">
          <a:xfrm>
            <a:off x="-1112" y="0"/>
            <a:ext cx="986632" cy="1492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Группа 7"/>
          <p:cNvGrpSpPr/>
          <p:nvPr/>
        </p:nvGrpSpPr>
        <p:grpSpPr>
          <a:xfrm>
            <a:off x="7172960" y="-3882"/>
            <a:ext cx="1951518" cy="826842"/>
            <a:chOff x="5364088" y="0"/>
            <a:chExt cx="3375803" cy="1184694"/>
          </a:xfrm>
        </p:grpSpPr>
        <p:sp>
          <p:nvSpPr>
            <p:cNvPr id="9" name="Стрелка вниз 6"/>
            <p:cNvSpPr/>
            <p:nvPr/>
          </p:nvSpPr>
          <p:spPr>
            <a:xfrm>
              <a:off x="5364088" y="0"/>
              <a:ext cx="3375803" cy="1184694"/>
            </a:xfrm>
            <a:prstGeom prst="downArrow">
              <a:avLst>
                <a:gd name="adj1" fmla="val 100000"/>
                <a:gd name="adj2" fmla="val 19173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" name="Picture 3" descr="D:\LOGOMZRT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824163" y="122868"/>
              <a:ext cx="2498816" cy="759227"/>
            </a:xfrm>
            <a:prstGeom prst="rect">
              <a:avLst/>
            </a:prstGeom>
            <a:noFill/>
          </p:spPr>
        </p:pic>
      </p:grpSp>
      <p:sp>
        <p:nvSpPr>
          <p:cNvPr id="2" name="TextBox 1"/>
          <p:cNvSpPr txBox="1"/>
          <p:nvPr/>
        </p:nvSpPr>
        <p:spPr>
          <a:xfrm>
            <a:off x="985519" y="846105"/>
            <a:ext cx="725341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latin typeface="Times New Roman"/>
                <a:ea typeface="Times New Roman"/>
              </a:rPr>
              <a:t>	Грант предоставляется </a:t>
            </a:r>
            <a:r>
              <a:rPr lang="ru-RU" sz="2400" b="1" dirty="0" smtClean="0">
                <a:latin typeface="Times New Roman"/>
                <a:ea typeface="Calibri"/>
              </a:rPr>
              <a:t>врачам-специалистам, врачам </a:t>
            </a:r>
            <a:r>
              <a:rPr lang="ru-RU" sz="2400" b="1" dirty="0">
                <a:latin typeface="Times New Roman"/>
                <a:ea typeface="Calibri"/>
              </a:rPr>
              <a:t>клинико-лабораторной диагностики, не достигшим возраста 55 лет, вновь прибывшим (переехавшим) на работу в </a:t>
            </a:r>
            <a:r>
              <a:rPr lang="ru-RU" sz="2400" b="1" dirty="0" smtClean="0">
                <a:latin typeface="Times New Roman"/>
                <a:ea typeface="Calibri"/>
              </a:rPr>
              <a:t>медицинские </a:t>
            </a:r>
            <a:r>
              <a:rPr lang="ru-RU" sz="2400" b="1" dirty="0">
                <a:latin typeface="Times New Roman"/>
                <a:ea typeface="Calibri"/>
              </a:rPr>
              <a:t>организации </a:t>
            </a:r>
            <a:r>
              <a:rPr lang="ru-RU" sz="2400" b="1" dirty="0" smtClean="0">
                <a:latin typeface="Times New Roman"/>
                <a:ea typeface="Calibri"/>
              </a:rPr>
              <a:t>Республики Татарстан из </a:t>
            </a:r>
            <a:r>
              <a:rPr lang="ru-RU" sz="2400" b="1" dirty="0">
                <a:latin typeface="Times New Roman"/>
                <a:ea typeface="Calibri"/>
              </a:rPr>
              <a:t>других субъектов Российской Федерации </a:t>
            </a:r>
            <a:r>
              <a:rPr lang="ru-RU" sz="2400" b="1" dirty="0" smtClean="0">
                <a:latin typeface="Times New Roman"/>
                <a:ea typeface="Calibri"/>
              </a:rPr>
              <a:t>на </a:t>
            </a:r>
            <a:r>
              <a:rPr lang="ru-RU" sz="2400" b="1" dirty="0">
                <a:latin typeface="Times New Roman"/>
                <a:ea typeface="Calibri"/>
              </a:rPr>
              <a:t>основании трудового договора с медицинской организацией на условиях основного места работы на одну </a:t>
            </a:r>
            <a:r>
              <a:rPr lang="ru-RU" sz="2400" b="1" dirty="0" smtClean="0">
                <a:latin typeface="Times New Roman"/>
                <a:ea typeface="Calibri"/>
              </a:rPr>
              <a:t>ставку с обязательной отработкой в течении 5 (пяти) лет. В этот период не входит время нахождения в отпуске по беременности и родам и в отпуске по уходу за ребенком.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822344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98" t="-1" r="6951" b="1"/>
          <a:stretch/>
        </p:blipFill>
        <p:spPr>
          <a:xfrm>
            <a:off x="40224" y="-3882"/>
            <a:ext cx="9144000" cy="6858000"/>
          </a:xfrm>
          <a:prstGeom prst="rect">
            <a:avLst/>
          </a:prstGeom>
        </p:spPr>
      </p:pic>
      <p:pic>
        <p:nvPicPr>
          <p:cNvPr id="6" name="Picture 2" descr="Gold Seal JCIAccred-HiResoluti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40"/>
          <a:stretch>
            <a:fillRect/>
          </a:stretch>
        </p:blipFill>
        <p:spPr bwMode="auto">
          <a:xfrm>
            <a:off x="982533" y="-3882"/>
            <a:ext cx="937432" cy="903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02" t="7825" r="10889" b="9019"/>
          <a:stretch>
            <a:fillRect/>
          </a:stretch>
        </p:blipFill>
        <p:spPr bwMode="auto">
          <a:xfrm>
            <a:off x="-1112" y="0"/>
            <a:ext cx="986632" cy="1492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Группа 7"/>
          <p:cNvGrpSpPr/>
          <p:nvPr/>
        </p:nvGrpSpPr>
        <p:grpSpPr>
          <a:xfrm>
            <a:off x="7172960" y="-3882"/>
            <a:ext cx="1951518" cy="826842"/>
            <a:chOff x="5364088" y="0"/>
            <a:chExt cx="3375803" cy="1184694"/>
          </a:xfrm>
        </p:grpSpPr>
        <p:sp>
          <p:nvSpPr>
            <p:cNvPr id="9" name="Стрелка вниз 6"/>
            <p:cNvSpPr/>
            <p:nvPr/>
          </p:nvSpPr>
          <p:spPr>
            <a:xfrm>
              <a:off x="5364088" y="0"/>
              <a:ext cx="3375803" cy="1184694"/>
            </a:xfrm>
            <a:prstGeom prst="downArrow">
              <a:avLst>
                <a:gd name="adj1" fmla="val 100000"/>
                <a:gd name="adj2" fmla="val 19173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" name="Picture 3" descr="D:\LOGOMZRT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824163" y="122868"/>
              <a:ext cx="2498816" cy="759227"/>
            </a:xfrm>
            <a:prstGeom prst="rect">
              <a:avLst/>
            </a:prstGeom>
            <a:noFill/>
          </p:spPr>
        </p:pic>
      </p:grpSp>
      <p:sp>
        <p:nvSpPr>
          <p:cNvPr id="2" name="TextBox 1"/>
          <p:cNvSpPr txBox="1"/>
          <p:nvPr/>
        </p:nvSpPr>
        <p:spPr>
          <a:xfrm>
            <a:off x="985519" y="846105"/>
            <a:ext cx="725341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latin typeface="Times New Roman"/>
                <a:ea typeface="Times New Roman"/>
              </a:rPr>
              <a:t>	</a:t>
            </a:r>
            <a:r>
              <a:rPr lang="ru-RU" sz="2400" b="1" dirty="0" err="1" smtClean="0">
                <a:latin typeface="Times New Roman"/>
                <a:ea typeface="Times New Roman"/>
              </a:rPr>
              <a:t>Грантовикам</a:t>
            </a:r>
            <a:r>
              <a:rPr lang="ru-RU" sz="2400" b="1" dirty="0" smtClean="0">
                <a:latin typeface="Times New Roman"/>
                <a:ea typeface="Times New Roman"/>
              </a:rPr>
              <a:t>, в период действия договора социальной ипотеки, предоставляются дополнительные выплаты в размере 200,0 </a:t>
            </a:r>
            <a:r>
              <a:rPr lang="ru-RU" sz="2400" b="1" dirty="0" err="1" smtClean="0">
                <a:latin typeface="Times New Roman"/>
                <a:ea typeface="Times New Roman"/>
              </a:rPr>
              <a:t>тыс.рублей</a:t>
            </a:r>
            <a:r>
              <a:rPr lang="ru-RU" sz="2400" b="1" dirty="0" smtClean="0">
                <a:latin typeface="Times New Roman"/>
                <a:ea typeface="Times New Roman"/>
              </a:rPr>
              <a:t> в связи с рождением ребенка.</a:t>
            </a:r>
          </a:p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С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2018 года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администрацией города Набережные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Челны дополнительно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организована и реализуется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городская программа для врачей-специалистов, получивших грант Правительства РТ – единовременная материальная выплата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размере 100,00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тыс.рублей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которая зачисляется в счет первоначального взноса на квартиру.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2760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98" t="-1" r="6951" b="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2" descr="Gold Seal JCIAccred-HiResoluti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40"/>
          <a:stretch>
            <a:fillRect/>
          </a:stretch>
        </p:blipFill>
        <p:spPr bwMode="auto">
          <a:xfrm>
            <a:off x="982533" y="-3882"/>
            <a:ext cx="937432" cy="903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02" t="7825" r="10889" b="9019"/>
          <a:stretch>
            <a:fillRect/>
          </a:stretch>
        </p:blipFill>
        <p:spPr bwMode="auto">
          <a:xfrm>
            <a:off x="-1112" y="0"/>
            <a:ext cx="986632" cy="1492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Группа 7"/>
          <p:cNvGrpSpPr/>
          <p:nvPr/>
        </p:nvGrpSpPr>
        <p:grpSpPr>
          <a:xfrm>
            <a:off x="7172960" y="-3882"/>
            <a:ext cx="1951518" cy="826842"/>
            <a:chOff x="5364088" y="0"/>
            <a:chExt cx="3375803" cy="1184694"/>
          </a:xfrm>
        </p:grpSpPr>
        <p:sp>
          <p:nvSpPr>
            <p:cNvPr id="9" name="Стрелка вниз 6"/>
            <p:cNvSpPr/>
            <p:nvPr/>
          </p:nvSpPr>
          <p:spPr>
            <a:xfrm>
              <a:off x="5364088" y="0"/>
              <a:ext cx="3375803" cy="1184694"/>
            </a:xfrm>
            <a:prstGeom prst="downArrow">
              <a:avLst>
                <a:gd name="adj1" fmla="val 100000"/>
                <a:gd name="adj2" fmla="val 19173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" name="Picture 3" descr="D:\LOGOMZRT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824163" y="122868"/>
              <a:ext cx="2498816" cy="759227"/>
            </a:xfrm>
            <a:prstGeom prst="rect">
              <a:avLst/>
            </a:prstGeom>
            <a:noFill/>
          </p:spPr>
        </p:pic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1249" y="1492436"/>
            <a:ext cx="6967149" cy="4898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Прямая со стрелкой 2"/>
          <p:cNvCxnSpPr/>
          <p:nvPr/>
        </p:nvCxnSpPr>
        <p:spPr>
          <a:xfrm flipH="1" flipV="1">
            <a:off x="2901820" y="4208106"/>
            <a:ext cx="2248678" cy="9144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/>
          <p:nvPr/>
        </p:nvCxnSpPr>
        <p:spPr>
          <a:xfrm flipH="1" flipV="1">
            <a:off x="2976465" y="4208106"/>
            <a:ext cx="111968" cy="32657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2976465" y="4086808"/>
            <a:ext cx="111968" cy="12129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1828800" y="4208106"/>
            <a:ext cx="1147665" cy="25192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V="1">
            <a:off x="2761861" y="4208106"/>
            <a:ext cx="214604" cy="16328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 flipV="1">
            <a:off x="2976465" y="4208106"/>
            <a:ext cx="550506" cy="32657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2696547" y="4208106"/>
            <a:ext cx="27991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H="1" flipV="1">
            <a:off x="3032449" y="4208106"/>
            <a:ext cx="2929812" cy="60649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H="1" flipV="1">
            <a:off x="3060441" y="4208106"/>
            <a:ext cx="4497355" cy="54117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1828801" y="346818"/>
            <a:ext cx="5344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Информация о районах, откуда привлекаются врачи-специалисты.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012880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98" t="-1" r="6951" b="1"/>
          <a:stretch/>
        </p:blipFill>
        <p:spPr>
          <a:xfrm>
            <a:off x="-19522" y="0"/>
            <a:ext cx="9144000" cy="6858000"/>
          </a:xfrm>
          <a:prstGeom prst="rect">
            <a:avLst/>
          </a:prstGeom>
        </p:spPr>
      </p:pic>
      <p:pic>
        <p:nvPicPr>
          <p:cNvPr id="6" name="Picture 2" descr="Gold Seal JCIAccred-HiResoluti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40"/>
          <a:stretch>
            <a:fillRect/>
          </a:stretch>
        </p:blipFill>
        <p:spPr bwMode="auto">
          <a:xfrm>
            <a:off x="982533" y="-3882"/>
            <a:ext cx="937432" cy="903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02" t="7825" r="10889" b="9019"/>
          <a:stretch>
            <a:fillRect/>
          </a:stretch>
        </p:blipFill>
        <p:spPr bwMode="auto">
          <a:xfrm>
            <a:off x="-1112" y="0"/>
            <a:ext cx="986632" cy="1492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Группа 7"/>
          <p:cNvGrpSpPr/>
          <p:nvPr/>
        </p:nvGrpSpPr>
        <p:grpSpPr>
          <a:xfrm>
            <a:off x="7172960" y="-3882"/>
            <a:ext cx="1951518" cy="826842"/>
            <a:chOff x="5364088" y="0"/>
            <a:chExt cx="3375803" cy="1184694"/>
          </a:xfrm>
        </p:grpSpPr>
        <p:sp>
          <p:nvSpPr>
            <p:cNvPr id="9" name="Стрелка вниз 6"/>
            <p:cNvSpPr/>
            <p:nvPr/>
          </p:nvSpPr>
          <p:spPr>
            <a:xfrm>
              <a:off x="5364088" y="0"/>
              <a:ext cx="3375803" cy="1184694"/>
            </a:xfrm>
            <a:prstGeom prst="downArrow">
              <a:avLst>
                <a:gd name="adj1" fmla="val 100000"/>
                <a:gd name="adj2" fmla="val 19173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" name="Picture 3" descr="D:\LOGOMZRT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824163" y="122868"/>
              <a:ext cx="2498816" cy="759227"/>
            </a:xfrm>
            <a:prstGeom prst="rect">
              <a:avLst/>
            </a:prstGeom>
            <a:noFill/>
          </p:spPr>
        </p:pic>
      </p:grpSp>
      <p:sp>
        <p:nvSpPr>
          <p:cNvPr id="3" name="TextBox 2"/>
          <p:cNvSpPr txBox="1"/>
          <p:nvPr/>
        </p:nvSpPr>
        <p:spPr>
          <a:xfrm>
            <a:off x="1129003" y="611765"/>
            <a:ext cx="72032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Информация о количестве грантов,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выделенных ГАУЗ РТ «БСМП» за период с 2014 по 2018 гг.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1088133"/>
              </p:ext>
            </p:extLst>
          </p:nvPr>
        </p:nvGraphicFramePr>
        <p:xfrm>
          <a:off x="1292185" y="1800394"/>
          <a:ext cx="6442893" cy="2956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0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46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782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16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182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Год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привлеченных специалистов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получивших квартиры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ожидающих квартиры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отказавшихся от гранта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ИТОГО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982533" y="5381817"/>
            <a:ext cx="76359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 период с января по май 2019 года на работу в ГАУЗ РТ «БСМП» привлечено 5 врачей.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437652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98" t="-1" r="6951" b="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2" descr="Gold Seal JCIAccred-HiResoluti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40"/>
          <a:stretch>
            <a:fillRect/>
          </a:stretch>
        </p:blipFill>
        <p:spPr bwMode="auto">
          <a:xfrm>
            <a:off x="982533" y="-3882"/>
            <a:ext cx="937432" cy="903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02" t="7825" r="10889" b="9019"/>
          <a:stretch>
            <a:fillRect/>
          </a:stretch>
        </p:blipFill>
        <p:spPr bwMode="auto">
          <a:xfrm>
            <a:off x="-1112" y="0"/>
            <a:ext cx="986632" cy="1492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Группа 7"/>
          <p:cNvGrpSpPr/>
          <p:nvPr/>
        </p:nvGrpSpPr>
        <p:grpSpPr>
          <a:xfrm>
            <a:off x="7172960" y="-3882"/>
            <a:ext cx="1951518" cy="826842"/>
            <a:chOff x="5364088" y="0"/>
            <a:chExt cx="3375803" cy="1184694"/>
          </a:xfrm>
        </p:grpSpPr>
        <p:sp>
          <p:nvSpPr>
            <p:cNvPr id="9" name="Стрелка вниз 6"/>
            <p:cNvSpPr/>
            <p:nvPr/>
          </p:nvSpPr>
          <p:spPr>
            <a:xfrm>
              <a:off x="5364088" y="0"/>
              <a:ext cx="3375803" cy="1184694"/>
            </a:xfrm>
            <a:prstGeom prst="downArrow">
              <a:avLst>
                <a:gd name="adj1" fmla="val 100000"/>
                <a:gd name="adj2" fmla="val 19173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" name="Picture 3" descr="D:\LOGOMZRT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824163" y="122868"/>
              <a:ext cx="2498816" cy="759227"/>
            </a:xfrm>
            <a:prstGeom prst="rect">
              <a:avLst/>
            </a:prstGeom>
            <a:noFill/>
          </p:spPr>
        </p:pic>
      </p:grpSp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2749" y="2973877"/>
            <a:ext cx="4339244" cy="325443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47" t="-794" r="305" b="18679"/>
          <a:stretch/>
        </p:blipFill>
        <p:spPr>
          <a:xfrm>
            <a:off x="783149" y="1629294"/>
            <a:ext cx="3358341" cy="343520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53244" y="399011"/>
            <a:ext cx="51001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ж.д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63/15 </a:t>
            </a:r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мкрн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ЯШЬЛЕК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663635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98" t="-1" r="6951" b="1"/>
          <a:stretch/>
        </p:blipFill>
        <p:spPr>
          <a:xfrm>
            <a:off x="5473" y="-3882"/>
            <a:ext cx="9144000" cy="6858000"/>
          </a:xfrm>
          <a:prstGeom prst="rect">
            <a:avLst/>
          </a:prstGeom>
        </p:spPr>
      </p:pic>
      <p:pic>
        <p:nvPicPr>
          <p:cNvPr id="6" name="Picture 2" descr="Gold Seal JCIAccred-HiResoluti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40"/>
          <a:stretch>
            <a:fillRect/>
          </a:stretch>
        </p:blipFill>
        <p:spPr bwMode="auto">
          <a:xfrm>
            <a:off x="982533" y="-3882"/>
            <a:ext cx="937432" cy="903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02" t="7825" r="10889" b="9019"/>
          <a:stretch>
            <a:fillRect/>
          </a:stretch>
        </p:blipFill>
        <p:spPr bwMode="auto">
          <a:xfrm>
            <a:off x="-1112" y="0"/>
            <a:ext cx="986632" cy="1492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Группа 7"/>
          <p:cNvGrpSpPr/>
          <p:nvPr/>
        </p:nvGrpSpPr>
        <p:grpSpPr>
          <a:xfrm>
            <a:off x="7172960" y="-3882"/>
            <a:ext cx="1951518" cy="826842"/>
            <a:chOff x="5364088" y="0"/>
            <a:chExt cx="3375803" cy="1184694"/>
          </a:xfrm>
        </p:grpSpPr>
        <p:sp>
          <p:nvSpPr>
            <p:cNvPr id="9" name="Стрелка вниз 6"/>
            <p:cNvSpPr/>
            <p:nvPr/>
          </p:nvSpPr>
          <p:spPr>
            <a:xfrm>
              <a:off x="5364088" y="0"/>
              <a:ext cx="3375803" cy="1184694"/>
            </a:xfrm>
            <a:prstGeom prst="downArrow">
              <a:avLst>
                <a:gd name="adj1" fmla="val 100000"/>
                <a:gd name="adj2" fmla="val 19173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" name="Picture 3" descr="D:\LOGOMZRT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824163" y="122868"/>
              <a:ext cx="2498816" cy="759227"/>
            </a:xfrm>
            <a:prstGeom prst="rect">
              <a:avLst/>
            </a:prstGeom>
            <a:noFill/>
          </p:spPr>
        </p:pic>
      </p:grpSp>
      <p:pic>
        <p:nvPicPr>
          <p:cNvPr id="17" name="Рисунок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2526" y="1221933"/>
            <a:ext cx="2885058" cy="5128991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486" y="1231886"/>
            <a:ext cx="2879460" cy="511903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03120" y="365760"/>
            <a:ext cx="4971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 квартиры в чистовой отделке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574509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98" t="-1" r="6951" b="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2" descr="Gold Seal JCIAccred-HiResoluti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40"/>
          <a:stretch>
            <a:fillRect/>
          </a:stretch>
        </p:blipFill>
        <p:spPr bwMode="auto">
          <a:xfrm>
            <a:off x="982533" y="-3882"/>
            <a:ext cx="937432" cy="903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02" t="7825" r="10889" b="9019"/>
          <a:stretch>
            <a:fillRect/>
          </a:stretch>
        </p:blipFill>
        <p:spPr bwMode="auto">
          <a:xfrm>
            <a:off x="-1112" y="0"/>
            <a:ext cx="986632" cy="1492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Группа 7"/>
          <p:cNvGrpSpPr/>
          <p:nvPr/>
        </p:nvGrpSpPr>
        <p:grpSpPr>
          <a:xfrm>
            <a:off x="7172960" y="-3882"/>
            <a:ext cx="1951518" cy="826842"/>
            <a:chOff x="5364088" y="0"/>
            <a:chExt cx="3375803" cy="1184694"/>
          </a:xfrm>
        </p:grpSpPr>
        <p:sp>
          <p:nvSpPr>
            <p:cNvPr id="9" name="Стрелка вниз 6"/>
            <p:cNvSpPr/>
            <p:nvPr/>
          </p:nvSpPr>
          <p:spPr>
            <a:xfrm>
              <a:off x="5364088" y="0"/>
              <a:ext cx="3375803" cy="1184694"/>
            </a:xfrm>
            <a:prstGeom prst="downArrow">
              <a:avLst>
                <a:gd name="adj1" fmla="val 100000"/>
                <a:gd name="adj2" fmla="val 19173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" name="Picture 3" descr="D:\LOGOMZRT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824163" y="122868"/>
              <a:ext cx="2498816" cy="759227"/>
            </a:xfrm>
            <a:prstGeom prst="rect">
              <a:avLst/>
            </a:prstGeom>
            <a:noFill/>
          </p:spPr>
        </p:pic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563" y="1301089"/>
            <a:ext cx="2848106" cy="515540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3167" y="1301089"/>
            <a:ext cx="2899917" cy="5155407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2103120" y="365760"/>
            <a:ext cx="4971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 квартиры в чистовой отделке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970649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11091</TotalTime>
  <Words>199</Words>
  <Application>Microsoft Office PowerPoint</Application>
  <PresentationFormat>Экран (4:3)</PresentationFormat>
  <Paragraphs>52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Times New Roman</vt:lpstr>
      <vt:lpstr>Arial</vt:lpstr>
      <vt:lpstr>Book Antiqua</vt:lpstr>
      <vt:lpstr>Calibri</vt:lpstr>
      <vt:lpstr>Tahoma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БСМП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Ильдар Хайруллин</dc:creator>
  <cp:lastModifiedBy>user_omo-1</cp:lastModifiedBy>
  <cp:revision>675</cp:revision>
  <cp:lastPrinted>2019-06-06T12:26:41Z</cp:lastPrinted>
  <dcterms:created xsi:type="dcterms:W3CDTF">2014-02-12T05:54:31Z</dcterms:created>
  <dcterms:modified xsi:type="dcterms:W3CDTF">2019-06-10T06:12:14Z</dcterms:modified>
</cp:coreProperties>
</file>