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3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5" r:id="rId11"/>
    <p:sldId id="276" r:id="rId12"/>
    <p:sldId id="284" r:id="rId13"/>
    <p:sldId id="261" r:id="rId14"/>
    <p:sldId id="264" r:id="rId15"/>
    <p:sldId id="265" r:id="rId16"/>
    <p:sldId id="267" r:id="rId17"/>
    <p:sldId id="273" r:id="rId18"/>
    <p:sldId id="269" r:id="rId19"/>
    <p:sldId id="274" r:id="rId20"/>
    <p:sldId id="27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5" r:id="rId30"/>
    <p:sldId id="296" r:id="rId31"/>
    <p:sldId id="29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3217"/>
    <a:srgbClr val="00582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explosion val="9"/>
            <c:spPr>
              <a:gradFill>
                <a:gsLst>
                  <a:gs pos="0">
                    <a:srgbClr val="00B050"/>
                  </a:gs>
                  <a:gs pos="99000">
                    <a:srgbClr val="00B050"/>
                  </a:gs>
                  <a:gs pos="50000">
                    <a:srgbClr val="00B050"/>
                  </a:gs>
                  <a:gs pos="99000">
                    <a:srgbClr val="92D050"/>
                  </a:gs>
                </a:gsLst>
                <a:lin ang="3600000" scaled="0"/>
              </a:gra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srgbClr val="92D050">
                    <a:alpha val="40000"/>
                  </a:srgbClr>
                </a:outerShdw>
              </a:effectLst>
            </c:spPr>
          </c:dPt>
          <c:dPt>
            <c:idx val="1"/>
            <c:spPr>
              <a:gradFill flip="none" rotWithShape="1">
                <a:gsLst>
                  <a:gs pos="0">
                    <a:srgbClr val="FF0000"/>
                  </a:gs>
                  <a:gs pos="99000">
                    <a:srgbClr val="FF0000">
                      <a:alpha val="78000"/>
                    </a:srgbClr>
                  </a:gs>
                  <a:gs pos="51000">
                    <a:srgbClr val="DE0000">
                      <a:lumMod val="88000"/>
                    </a:srgbClr>
                  </a:gs>
                  <a:gs pos="100000">
                    <a:srgbClr val="FF0000"/>
                  </a:gs>
                </a:gsLst>
                <a:lin ang="9000000" scaled="0"/>
                <a:tileRect/>
              </a:gradFill>
              <a:ln>
                <a:solidFill>
                  <a:schemeClr val="tx1"/>
                </a:solidFill>
              </a:ln>
              <a:effectLst>
                <a:outerShdw blurRad="50800" dist="38100" dir="5400000" algn="t" rotWithShape="0">
                  <a:srgbClr val="FF0000">
                    <a:alpha val="40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3.7622916839547059E-3"/>
                  <c:y val="-1.724833335474175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B050"/>
                        </a:solidFill>
                      </a:rPr>
                      <a:t>40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0385106705472441E-2"/>
                  <c:y val="-2.553184930187154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rgbClr val="FF0000"/>
                        </a:solidFill>
                      </a:rPr>
                      <a:t>111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spPr>
              <a:noFill/>
              <a:ln>
                <a:noFill/>
              </a:ln>
              <a:effectLst/>
            </c:spPr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</c:v>
                </c:pt>
                <c:pt idx="1">
                  <c:v>111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</c:legendEntry>
      <c:layout/>
      <c:spPr>
        <a:ln>
          <a:noFill/>
        </a:ln>
      </c:sp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explosion val="9"/>
            <c:spPr>
              <a:gradFill>
                <a:gsLst>
                  <a:gs pos="0">
                    <a:srgbClr val="00B050"/>
                  </a:gs>
                  <a:gs pos="99000">
                    <a:srgbClr val="00B050"/>
                  </a:gs>
                  <a:gs pos="50000">
                    <a:srgbClr val="00B050"/>
                  </a:gs>
                  <a:gs pos="99000">
                    <a:srgbClr val="92D050"/>
                  </a:gs>
                </a:gsLst>
                <a:lin ang="3600000" scaled="0"/>
              </a:gra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srgbClr val="92D050">
                    <a:alpha val="40000"/>
                  </a:srgbClr>
                </a:outerShdw>
              </a:effectLst>
            </c:spPr>
          </c:dPt>
          <c:dPt>
            <c:idx val="1"/>
            <c:spPr>
              <a:gradFill flip="none" rotWithShape="1">
                <a:gsLst>
                  <a:gs pos="0">
                    <a:srgbClr val="FF0000"/>
                  </a:gs>
                  <a:gs pos="99000">
                    <a:srgbClr val="FF0000">
                      <a:alpha val="78000"/>
                    </a:srgbClr>
                  </a:gs>
                  <a:gs pos="51000">
                    <a:srgbClr val="DE0000">
                      <a:lumMod val="88000"/>
                    </a:srgbClr>
                  </a:gs>
                  <a:gs pos="100000">
                    <a:srgbClr val="FF0000"/>
                  </a:gs>
                </a:gsLst>
                <a:lin ang="9000000" scaled="0"/>
                <a:tileRect/>
              </a:gradFill>
              <a:ln>
                <a:solidFill>
                  <a:schemeClr val="tx1"/>
                </a:solidFill>
              </a:ln>
              <a:effectLst>
                <a:outerShdw blurRad="50800" dist="38100" dir="5400000" algn="t" rotWithShape="0">
                  <a:srgbClr val="FF0000">
                    <a:alpha val="40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3.7622916839547059E-3"/>
                  <c:y val="-1.724833335474174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B050"/>
                        </a:solidFill>
                      </a:rPr>
                      <a:t>51</a:t>
                    </a:r>
                    <a:endParaRPr lang="en-US" dirty="0">
                      <a:solidFill>
                        <a:srgbClr val="00B050"/>
                      </a:solidFill>
                    </a:endParaRP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0385106705472441E-2"/>
                  <c:y val="-2.553184930187154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rgbClr val="FF0000"/>
                        </a:solidFill>
                      </a:rPr>
                      <a:t>1</a:t>
                    </a:r>
                    <a:r>
                      <a:rPr lang="ru-RU" baseline="0" dirty="0" smtClean="0">
                        <a:solidFill>
                          <a:srgbClr val="FF0000"/>
                        </a:solidFill>
                      </a:rPr>
                      <a:t>2</a:t>
                    </a:r>
                    <a:endParaRPr lang="en-US" baseline="0" dirty="0">
                      <a:solidFill>
                        <a:srgbClr val="FF0000"/>
                      </a:solidFill>
                    </a:endParaRP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spPr>
              <a:noFill/>
              <a:ln>
                <a:noFill/>
              </a:ln>
              <a:effectLst/>
            </c:spPr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51</c:v>
                </c:pt>
                <c:pt idx="1">
                  <c:v>12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</c:legendEntry>
      <c:layout/>
      <c:spPr>
        <a:ln>
          <a:noFill/>
        </a:ln>
      </c:sp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D9259-FB75-46C7-A801-333F5FCBA4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184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E1B87-E841-432D-A0F9-24B69B55FD6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2525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90178-68D1-4F23-BC17-17A8096B7C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0578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9800B-1497-4969-9897-C9A93BB9B1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399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7542B-288B-4330-9897-4C4EFEB590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1498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 мультимеди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DBB11-AED0-488C-B3B3-93827C6AF0A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214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D0DD828-8E8A-411B-8677-CB1AF911E9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27696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EFCD1-48DB-44C5-95DA-D3840AA1AAE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121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D46DD-7FFB-4D37-9BE9-061B8C3EE2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3282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52FDB-C802-4C95-9A3C-B4BDD7B7B9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348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7FA98-CAA5-4825-9656-FCC5A09560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537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92EEC-F142-4126-8ED2-C38EE18955A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137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E9A12-8E91-4415-851C-2803FB5626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0720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46447-5CF9-40D5-9505-A75F23345C6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9258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7CC71-90E5-4999-BF9A-525AA2D148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1458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11111"/>
            </a:gs>
            <a:gs pos="100000">
              <a:srgbClr val="3366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B5F22C2E-EF12-4642-9B23-DC945A08BF97}" type="slidenum">
              <a:rPr lang="ru-RU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837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mp4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microsoft.com/office/2007/relationships/media" Target="../media/media4.mp4"/><Relationship Id="rId2" Type="http://schemas.openxmlformats.org/officeDocument/2006/relationships/video" Target="../media/media4.mp4"/><Relationship Id="rId1" Type="http://schemas.openxmlformats.org/officeDocument/2006/relationships/video" Target="../media/media3.mp4"/><Relationship Id="rId6" Type="http://schemas.openxmlformats.org/officeDocument/2006/relationships/image" Target="../media/image23.png"/><Relationship Id="rId5" Type="http://schemas.microsoft.com/office/2007/relationships/media" Target="../media/media3.mp4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2636912"/>
            <a:ext cx="9144000" cy="1082675"/>
          </a:xfrm>
        </p:spPr>
        <p:txBody>
          <a:bodyPr/>
          <a:lstStyle/>
          <a:p>
            <a:pPr eaLnBrk="1" hangingPunct="1">
              <a:lnSpc>
                <a:spcPts val="3300"/>
              </a:lnSpc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МАЛОИНВАЗИВНОЕ ЛЕЧЕНИЕ</a:t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ПАЦИЕНТОВ</a:t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ОСТРЫМ И ХРОНИЧЕСКИМ ПАНКРЕАТИТОМ</a:t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(оперативная эндоскопия)</a:t>
            </a:r>
            <a:endParaRPr lang="ru-RU" sz="2400" b="1" dirty="0" smtClean="0"/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1835150" y="188913"/>
            <a:ext cx="6048375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РОССИЙСКИЙ УНИВЕРСИТЕТ ДРУЖБЫ НАРОДОВ</a:t>
            </a:r>
            <a:endParaRPr lang="ru-RU" dirty="0">
              <a:solidFill>
                <a:srgbClr val="CCEC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fontAlgn="base">
              <a:lnSpc>
                <a:spcPct val="4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ru-RU" i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Кафедра факультетской хирургии</a:t>
            </a:r>
          </a:p>
          <a:p>
            <a:pPr algn="ctr" fontAlgn="base">
              <a:lnSpc>
                <a:spcPct val="4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ru-RU" i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(зав. кафедрой, д.м.н., профессор А.Е. Климов)</a:t>
            </a:r>
          </a:p>
          <a:p>
            <a:pPr algn="ctr" fontAlgn="base">
              <a:lnSpc>
                <a:spcPct val="4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ru-RU" i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г. Москва</a:t>
            </a:r>
          </a:p>
        </p:txBody>
      </p:sp>
      <p:pic>
        <p:nvPicPr>
          <p:cNvPr id="2053" name="Picture 8" descr="Логотип РУДН (WinCE)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64" t="-5145" r="-2164" b="-2573"/>
          <a:stretch>
            <a:fillRect/>
          </a:stretch>
        </p:blipFill>
        <p:spPr bwMode="auto">
          <a:xfrm>
            <a:off x="250825" y="196850"/>
            <a:ext cx="1246188" cy="1085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5623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algn="l"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0AA6D10C-4580-45FD-AA28-D02442A5DB54}" type="slidenum">
              <a:rPr lang="ru-RU" altLang="ru-RU" sz="1400" smtClean="0"/>
              <a:pPr algn="r" eaLnBrk="1" hangingPunct="1"/>
              <a:t>10</a:t>
            </a:fld>
            <a:endParaRPr lang="ru-RU" altLang="ru-RU" sz="1400" dirty="0" smtClean="0"/>
          </a:p>
        </p:txBody>
      </p:sp>
      <p:sp>
        <p:nvSpPr>
          <p:cNvPr id="209927" name="Text Box 7"/>
          <p:cNvSpPr txBox="1">
            <a:spLocks noChangeArrowheads="1"/>
          </p:cNvSpPr>
          <p:nvPr/>
        </p:nvSpPr>
        <p:spPr bwMode="auto">
          <a:xfrm>
            <a:off x="161101" y="6442098"/>
            <a:ext cx="87137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Эндоскопическая </a:t>
            </a:r>
            <a:r>
              <a:rPr lang="ru-RU" altLang="ru-RU" dirty="0" err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трансгастральная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dirty="0" err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некрозэктомия</a:t>
            </a:r>
            <a:endParaRPr lang="ru-RU" altLang="ru-RU" dirty="0" smtClean="0">
              <a:solidFill>
                <a:srgbClr val="CC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ПАНКРЕОНЕКРОЗ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Панкреонекроз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1176062" y="1051975"/>
            <a:ext cx="6787163" cy="543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483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ХРОНИЧЕСКИЙ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85900" y="1268760"/>
            <a:ext cx="4732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 ОПЕРАТИВНОЙ ЭНДОСКОПИИ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3896" y="2060848"/>
            <a:ext cx="777686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Билиарное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дренирование при окклюзии желчных протоков</a:t>
            </a:r>
            <a:endParaRPr lang="ru-RU" sz="2000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Дренирование ГПП при стриктурах и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вирсунголитиазе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также при наличии панкреатических свищей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Транспапилярное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трансмуральное дренирование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псевдокист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поджелудочной железы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Блокада чревного сплетения</a:t>
            </a:r>
            <a:endParaRPr lang="ru-RU" sz="20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308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БИЛИАРНЫЕ СТРИКТУРЫ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80120" y="155679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ЭТИОЛОГИЯ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3896" y="2060848"/>
            <a:ext cx="777686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Отёк тканей головки поджелудочной железы при обострении </a:t>
            </a:r>
            <a:r>
              <a:rPr lang="ru-RU" sz="20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(потенциально обратимый процесс)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Псевдокисты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головки поджелудочной железы</a:t>
            </a:r>
            <a:r>
              <a:rPr lang="ru-RU" sz="2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(обратимый)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Псевдотуморозный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панкреатит </a:t>
            </a: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(необратимый)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Рубцовый стеноз БСДК </a:t>
            </a: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(необратимый)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Перидуктальный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фиброз </a:t>
            </a: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(необратимый)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Кальцинаты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паренхимы железы </a:t>
            </a:r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(необратимый)</a:t>
            </a:r>
            <a:endParaRPr lang="ru-RU" sz="2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45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26124"/>
            <a:ext cx="8352928" cy="4381947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Частота развития осложнения – от 3 до 46% </a:t>
            </a:r>
            <a:r>
              <a:rPr lang="en-US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8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 </a:t>
            </a:r>
            <a:r>
              <a:rPr lang="en-US" sz="1800" i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Abdallah</a:t>
            </a:r>
            <a:r>
              <a:rPr lang="en-US" sz="18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2007)</a:t>
            </a: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Частота выявления при ЭРХПГ – до 30%, при этом лишь у 10% имеются клинические проявления </a:t>
            </a:r>
            <a:r>
              <a:rPr lang="ru-RU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J. </a:t>
            </a:r>
            <a:r>
              <a:rPr lang="en-US" sz="1800" i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Deviere</a:t>
            </a:r>
            <a:r>
              <a:rPr lang="en-US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1990</a:t>
            </a:r>
            <a:r>
              <a:rPr lang="ru-RU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клинические проявления – боль, желтуха, холангит.</a:t>
            </a:r>
          </a:p>
          <a:p>
            <a:pPr>
              <a:spcAft>
                <a:spcPts val="600"/>
              </a:spcAft>
            </a:pP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Частота развития</a:t>
            </a:r>
            <a:r>
              <a:rPr lang="en-US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холангита и вторичного билиарного цирроза печени – от 7 до 50% </a:t>
            </a:r>
            <a:r>
              <a:rPr lang="ru-RU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 </a:t>
            </a:r>
            <a:r>
              <a:rPr lang="en-US" sz="1800" i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Abdallah</a:t>
            </a:r>
            <a:r>
              <a:rPr lang="en-US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2007</a:t>
            </a:r>
            <a:r>
              <a:rPr lang="ru-RU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 от билиарного дренирования – возможность обратного развития вторичного цирроза печени </a:t>
            </a:r>
            <a:r>
              <a:rPr lang="ru-RU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P. </a:t>
            </a:r>
            <a:r>
              <a:rPr lang="en-US" sz="1800" i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Hammel</a:t>
            </a:r>
            <a:r>
              <a:rPr lang="en-US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2001</a:t>
            </a:r>
            <a:r>
              <a:rPr lang="ru-RU" sz="18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100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БИЛИАРНЫЕ СТРИКТУРЫ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156269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КЛИНИКА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06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БИЛИАРНЫЕ СТРИКТУРЫ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9792" y="155679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5203" y="1844824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УЗИ, МСКТ, МРТ и МРХПГ, ЭУСГ, ЭРХПГ</a:t>
            </a:r>
            <a:endParaRPr lang="ru-RU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26124"/>
            <a:ext cx="2457338" cy="4319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059832" y="1933149"/>
            <a:ext cx="2546663" cy="19363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094999" y="4005064"/>
            <a:ext cx="2476328" cy="26052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868144" y="2958352"/>
            <a:ext cx="2843610" cy="2736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582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26124"/>
            <a:ext cx="8229600" cy="4381947"/>
          </a:xfrm>
        </p:spPr>
        <p:txBody>
          <a:bodyPr/>
          <a:lstStyle/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Клинически значимый холангит.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Билиарный</a:t>
            </a: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цирроз (доказанный </a:t>
            </a:r>
            <a:r>
              <a:rPr lang="ru-RU" sz="20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гистологически</a:t>
            </a: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вторичного </a:t>
            </a:r>
            <a:r>
              <a:rPr lang="ru-RU" sz="20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холангиолитиаза</a:t>
            </a: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Невозможность исключения злокачественной опухоли ПЖ.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Прогрессирование </a:t>
            </a:r>
            <a:r>
              <a:rPr lang="ru-RU" sz="20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билиарной</a:t>
            </a: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стриктуры по инструментальным данным.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Персистирующая</a:t>
            </a: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желтуха более 1 месяца.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Бессимптомное </a:t>
            </a:r>
            <a:r>
              <a:rPr lang="ru-RU" sz="20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персистирующее</a:t>
            </a: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повышение уровня щелочной фосфатазы и/или билирубина (более чем в 3 раза более месяца).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Endoscopic treatment of chronic pancreatitis</a:t>
            </a:r>
            <a:r>
              <a:rPr lang="en-US" sz="18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18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</a:t>
            </a:r>
            <a:r>
              <a:rPr lang="en-US" sz="1800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Society of Gastrointestinal Endoscopy (ESGE</a:t>
            </a:r>
            <a:r>
              <a:rPr lang="en-US" sz="18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18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Guideline</a:t>
            </a:r>
            <a:r>
              <a:rPr lang="ru-RU" sz="18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(2012) </a:t>
            </a:r>
            <a:r>
              <a:rPr lang="en-US" sz="18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800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Recommendation grade A)</a:t>
            </a:r>
            <a:endParaRPr lang="en-US" sz="1800" i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БИЛИАРНЫЕ СТРИКТУРЫ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608094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ПОКАЗАНИЯ К БИЛИАРНОМУ ДРЕНИРОВАНИЮ (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Frey, 1990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0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ЭНДОСКОПИЧЕСКОЕ ЛЕЧЕНИЕ БИЛИАРНЫХ СТРИКТУР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5445224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Билиодуоденальное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эндопротезирование пластиковыми (одиночными и множественными) и металлическими </a:t>
            </a:r>
            <a:r>
              <a:rPr lang="ru-RU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стентами</a:t>
            </a:r>
            <a:endParaRPr lang="ru-RU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605896" cy="36058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lum bright="-6000" contrast="1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4132" y="1340767"/>
            <a:ext cx="3620356" cy="39189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47800"/>
            <a:ext cx="2552700" cy="396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5068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ЭНДОСКОПИЧЕСКОЕ ЛЕЧЕНИЕ БИЛИАРНЫХ СТРИКТУР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5453" y="1428304"/>
            <a:ext cx="2641471" cy="26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112" y="1428303"/>
            <a:ext cx="3010743" cy="225805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12993"/>
            <a:ext cx="3378820" cy="221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 descr="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113" y="4005064"/>
            <a:ext cx="2722711" cy="272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8" t="1200" r="1111" b="445"/>
          <a:stretch/>
        </p:blipFill>
        <p:spPr bwMode="auto">
          <a:xfrm>
            <a:off x="2467166" y="2799072"/>
            <a:ext cx="4104000" cy="255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125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БИЛИАРНЫЕ СТРИКТУРЫ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0526" y="134076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МЕТОДА ЛЕЧЕНИЯ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6894" y="5589240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Endoscopic treatment of chronic pancreatitis:</a:t>
            </a:r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Society of Gastrointestinal Endoscopy (ESGE)</a:t>
            </a:r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Guideline</a:t>
            </a:r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(2012) </a:t>
            </a:r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(Recommendation grade </a:t>
            </a:r>
            <a:r>
              <a:rPr lang="en-US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4846" y="2055314"/>
            <a:ext cx="81369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определяется выбор метода лечения?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Уровнем подготовки специалистов.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Выраженностью местных или системных заболеваний пациента (</a:t>
            </a:r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напр. портальная гипертензия, цирроз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Исключением возможности развития онкологического заболевания (</a:t>
            </a:r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опухоль головки ПЖ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Возможностью соблюдения пациентом режима лечения (</a:t>
            </a:r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эндоскопическом лечении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несоблюдении пациентом лечебного режима следует отказаться от эндоскопического лечения.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Эффективностью эндоскопического лечения (</a:t>
            </a:r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рецидиве стриктур следует решать вопрос о хирургическом вмешательстве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699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БИЛИАРНЫЕ СТРИКТУРЫ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0526" y="134076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ВЫБОРЕ ЭНДОСКОПИЧЕСКОГО МЕТОДА ЛЕЧЕНИЯ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6894" y="5589240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Endoscopic treatment of chronic pancreatitis:</a:t>
            </a:r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Society of Gastrointestinal Endoscopy (ESGE)</a:t>
            </a:r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Guideline</a:t>
            </a:r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4846" y="2055314"/>
            <a:ext cx="813690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 методом лечения в настоящее время является этапное эндоскопическое лечение в течение 1 года путём установки (и далее замены) множественных </a:t>
            </a:r>
            <a:r>
              <a:rPr lang="ru-RU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билиодуоденальных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пластиковых стентов каждые 3 мес. (</a:t>
            </a:r>
            <a:r>
              <a:rPr lang="en-US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Recommendation grade </a:t>
            </a:r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Эффективность данного лечения – более 65% в отдалённом периоде. Возникающие рецидивы стриктур можно лечить повторными </a:t>
            </a:r>
            <a:r>
              <a:rPr lang="ru-RU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транспапиллярными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вмешательствами (при отказе от операции).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 создание системы динамического наблюдения за пациентами из-за риска развития фатальных септических осложнений, связанных с окклюзией/миграцией стентов (</a:t>
            </a:r>
            <a:r>
              <a:rPr lang="en-US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Recommendation grade </a:t>
            </a:r>
            <a:r>
              <a:rPr lang="en-US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804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 БИЛИАРНЫЙ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80120" y="126876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ЭТИОЛОГИЯ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3896" y="1672916"/>
            <a:ext cx="8300592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Вклинение конкремента в БСДК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Микрохоледохолитиаз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Стеноз БСДК, </a:t>
            </a:r>
            <a:r>
              <a:rPr lang="ru-RU" sz="22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папиллит</a:t>
            </a:r>
            <a:endParaRPr lang="ru-RU" sz="2200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современном этапе у 40-60% пациентов, поступающих в стационар с диагнозом «острый панкреатит», выявляется билиарный панкреатит.</a:t>
            </a:r>
            <a:endParaRPr lang="ru-RU" sz="2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896" y="3885259"/>
            <a:ext cx="5492280" cy="2815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5827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БИЛИАРНЫЕ СТРИКТУРЫ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0526" y="134076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ВЫБОРЕ ЭНДОСКОПИЧЕСКОГО МЕТОДА ЛЕЧЕНИЯ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6894" y="5589240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Endoscopic treatment of chronic pancreatitis:</a:t>
            </a:r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Society of Gastrointestinal Endoscopy (ESGE)</a:t>
            </a:r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Guideline</a:t>
            </a:r>
            <a:r>
              <a:rPr lang="ru-RU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4846" y="1916832"/>
            <a:ext cx="813690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Категорически не рекомендуется применение непокрытых и частично покрытых СМС для лечения билиарных стриктур у пациентов с хроническим панкреатитом в качестве окончательного метода лечения из-за малых сроков функционирования стента и невозможностью их извлечения при ЭРХПГ (</a:t>
            </a:r>
            <a:r>
              <a:rPr lang="en-US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Recommendation grade </a:t>
            </a:r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для этой цели полностью покрытых СМС в настоящее время является целью множества </a:t>
            </a:r>
            <a:r>
              <a:rPr lang="ru-RU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мультицентровых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исследований, отслеживающих отдалённые результаты данного вида лечения.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сих пор нет исследований, сравнивающих стоимость лечения с применением множественных пластиковых стентов и СМС, а также сравнивающих отдалённые результаты стентирования и наложения </a:t>
            </a:r>
            <a:r>
              <a:rPr lang="ru-RU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билиодигестивных</a:t>
            </a: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анастомозов у данной категории пациентов.</a:t>
            </a:r>
            <a:endParaRPr lang="ru-RU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07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СТРИКТУРЫ ГПП ПРИ ХРОНИЧЕСКОМ ПАНКРЕАТИТЕ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0526" y="105273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ЛЕЧЕНИЯ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7138" y="6237312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Баллонная дилятация и эндопротезирование ГПП при стриктурах</a:t>
            </a:r>
            <a:endParaRPr lang="ru-RU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17" descr="Стент pancreas рентген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24009" y="1422068"/>
            <a:ext cx="3889295" cy="288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Схема ЭБД ГПП.mpg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screen"/>
          <a:stretch>
            <a:fillRect/>
          </a:stretch>
        </p:blipFill>
        <p:spPr>
          <a:xfrm>
            <a:off x="251520" y="1422068"/>
            <a:ext cx="3967310" cy="3174077"/>
          </a:xfrm>
          <a:prstGeom prst="rect">
            <a:avLst/>
          </a:prstGeom>
        </p:spPr>
      </p:pic>
      <p:pic>
        <p:nvPicPr>
          <p:cNvPr id="10" name="Схема стент ГПП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screen"/>
          <a:stretch>
            <a:fillRect/>
          </a:stretch>
        </p:blipFill>
        <p:spPr>
          <a:xfrm>
            <a:off x="3131840" y="3524098"/>
            <a:ext cx="3391272" cy="271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901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66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99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ВИРСУНГОЛИТИАЗ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0526" y="105273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ЛЕЧЕНИЯ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6" descr="chrpancrston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7504" y="1422068"/>
            <a:ext cx="4687026" cy="277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5808" y="1422068"/>
            <a:ext cx="4348617" cy="279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933055"/>
            <a:ext cx="2057400" cy="286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97349"/>
            <a:ext cx="259080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509120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Вирсунготомия, ЭБД ГПП, МЛТ, экстракция конкрементов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40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ПСЕВДОКИСТЫ И ПАНКРЕАТИЧЕСКИЕ СВИЩИ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794" y="105273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ЛЕЧЕНИЯ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1377" y="6165304"/>
            <a:ext cx="8610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Трансмуральное дренирование, вирсунготомия, ЭБД и эндопротезирование ГПП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Picture 13" descr="кисты ПЖ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1304" y="1422068"/>
            <a:ext cx="5197524" cy="236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9" descr="shared_1336_CP-45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3568" y="3717032"/>
            <a:ext cx="3395795" cy="2564854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10" descr="shared_1374_CP-58[1]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286087" y="1422068"/>
            <a:ext cx="3695988" cy="236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14" descr="свищ ПЖ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96698" y="3789040"/>
            <a:ext cx="4285377" cy="241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4434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ТРАНСПАПИЛЛЯРНОЕ ДРЕНИРОВАНИЕ ПСЕВДОКИСТЫ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577215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9387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ТРАНСМУРАЛЬНОЕ ДРЕНИРОВАНИЕ ПСЕВДОКИСТЫ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775" y="1052513"/>
            <a:ext cx="58864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1114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ТРАНСМУРАЛЬНОЕ ДРЕНИРОВАНИЕ ПСЕВДОКИСТЫ С ПОМОЩЬЮ НИТИНОЛОВОГО СТЕНТА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7"/>
            <a:ext cx="7560840" cy="5146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7448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27ACD-9E23-47D0-901E-1A9172A9B3EA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2627313" y="1173163"/>
            <a:ext cx="36718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КЛИНИЧЕСКИЙ МАТЕРИАЛ</a:t>
            </a:r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611560" y="1484312"/>
            <a:ext cx="8208913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2000 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– 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2014 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гг.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147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Транспапиллярных и </a:t>
            </a:r>
            <a:r>
              <a:rPr lang="ru-RU" altLang="ru-RU" dirty="0" err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трасмуральных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вмешательств у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63 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пациентов</a:t>
            </a:r>
            <a:endParaRPr lang="ru-RU" altLang="ru-RU" dirty="0">
              <a:solidFill>
                <a:srgbClr val="CC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841" name="Text Box 17"/>
          <p:cNvSpPr txBox="1">
            <a:spLocks noChangeArrowheads="1"/>
          </p:cNvSpPr>
          <p:nvPr/>
        </p:nvSpPr>
        <p:spPr bwMode="auto">
          <a:xfrm>
            <a:off x="2015678" y="5775331"/>
            <a:ext cx="5400675" cy="79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FontTx/>
              <a:buNone/>
            </a:pP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Возраст </a:t>
            </a:r>
            <a:r>
              <a:rPr lang="ru-RU" altLang="ru-RU" sz="2400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21-85 лет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медиана – </a:t>
            </a:r>
            <a:r>
              <a:rPr lang="ru-RU" altLang="ru-RU" sz="2400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49 лет</a:t>
            </a:r>
            <a:endParaRPr lang="ru-RU" altLang="ru-RU" sz="2400" i="1" dirty="0">
              <a:solidFill>
                <a:srgbClr val="CC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20000"/>
              </a:spcBef>
              <a:buFontTx/>
              <a:buNone/>
            </a:pP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u-RU" altLang="ru-RU" dirty="0" err="1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интерквартильный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размах 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40-56 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лет)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ХРОНИЧЕСКИЙ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4126933519"/>
              </p:ext>
            </p:extLst>
          </p:nvPr>
        </p:nvGraphicFramePr>
        <p:xfrm>
          <a:off x="1635397" y="2973050"/>
          <a:ext cx="6161237" cy="2816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93824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27ACD-9E23-47D0-901E-1A9172A9B3EA}" type="slidenum">
              <a:rPr lang="ru-RU" altLang="ru-RU"/>
              <a:pPr/>
              <a:t>28</a:t>
            </a:fld>
            <a:endParaRPr lang="ru-RU" altLang="ru-RU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1979475" y="1268760"/>
            <a:ext cx="54010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КЛИНИКА И ИНСТРУМЕНТАЛЬНЫЕ  ДАННЫЕ </a:t>
            </a:r>
            <a:endParaRPr lang="ru-RU" alt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611560" y="1638092"/>
            <a:ext cx="8136903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50000"/>
              </a:spcBef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КЛИНИКА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Болевой синдром	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63 (100,0%)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Механическая желтуха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18 (28,6%)</a:t>
            </a:r>
          </a:p>
          <a:p>
            <a:pPr marL="0" indent="0">
              <a:lnSpc>
                <a:spcPct val="150000"/>
              </a:lnSpc>
              <a:spcBef>
                <a:spcPct val="50000"/>
              </a:spcBef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ИНСТРУМЕНТАЛЬНЫЕ ДАННЫЕ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Признаки желчной гипертензии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28 (44,4%)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Признаки 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панкреатической гипертензии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</a:t>
            </a: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23 (36,5%)</a:t>
            </a:r>
            <a:endParaRPr lang="ru-RU" alt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Жидкостное образование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</a:t>
            </a: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29 (46,0%)</a:t>
            </a:r>
            <a:endParaRPr lang="en-US" alt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>
              <a:spcBef>
                <a:spcPct val="50000"/>
              </a:spcBef>
            </a:pPr>
            <a:r>
              <a:rPr lang="en-US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alt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т.ч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связанное с ГПП</a:t>
            </a:r>
            <a:r>
              <a:rPr lang="en-US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en-US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18</a:t>
            </a: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>
              <a:spcBef>
                <a:spcPct val="50000"/>
              </a:spcBef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alt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т.ч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не связанное с ГПП</a:t>
            </a:r>
            <a:r>
              <a:rPr lang="en-US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– 11</a:t>
            </a:r>
            <a:endParaRPr lang="ru-RU" altLang="ru-RU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Увеличение головки ПЖ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</a:t>
            </a: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14 (22,2%)</a:t>
            </a:r>
            <a:endParaRPr lang="ru-RU" alt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Кальцинаты в ПЖ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</a:t>
            </a: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 (14,3%)</a:t>
            </a:r>
            <a:endParaRPr lang="ru-RU" alt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ХРОНИЧЕСКИЙ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65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27ACD-9E23-47D0-901E-1A9172A9B3EA}" type="slidenum">
              <a:rPr lang="ru-RU" altLang="ru-RU"/>
              <a:pPr/>
              <a:t>29</a:t>
            </a:fld>
            <a:endParaRPr lang="ru-RU" altLang="ru-RU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2844067" y="1268760"/>
            <a:ext cx="36718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ВИДЫ ВМЕШАТЕЛЬСТВ (</a:t>
            </a:r>
            <a:r>
              <a:rPr lang="en-US" alt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n-63</a:t>
            </a:r>
            <a:r>
              <a:rPr lang="ru-RU" alt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ru-RU" alt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611560" y="1658173"/>
            <a:ext cx="8136903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ЭПСТ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48</a:t>
            </a:r>
          </a:p>
          <a:p>
            <a:pPr marL="612000" indent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alt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т.ч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адсекающая	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– </a:t>
            </a:r>
            <a:r>
              <a:rPr lang="ru-RU" alt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17 (35,4%)</a:t>
            </a:r>
            <a:endParaRPr lang="ru-RU" alt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Вирсунготомия	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38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Экстракция конкрементов холедоха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– </a:t>
            </a:r>
            <a:r>
              <a:rPr lang="en-US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endParaRPr lang="ru-RU" alt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Экстракция конкрементов 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ГПП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– </a:t>
            </a:r>
            <a:r>
              <a:rPr lang="en-US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ru-RU" alt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Механическая литотрипсия				– </a:t>
            </a:r>
            <a:r>
              <a:rPr lang="en-US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endParaRPr lang="ru-RU" alt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Назобилиарное дренирование			– </a:t>
            </a:r>
            <a:r>
              <a:rPr lang="en-US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ru-RU" alt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Эндопротезирование холедоха			– </a:t>
            </a:r>
            <a:r>
              <a:rPr lang="en-US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21 (10)</a:t>
            </a:r>
            <a:endParaRPr lang="ru-RU" alt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>
              <a:lnSpc>
                <a:spcPct val="60000"/>
              </a:lnSpc>
              <a:spcBef>
                <a:spcPct val="50000"/>
              </a:spcBef>
            </a:pP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alt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т.ч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покрытыми нитиноловыми стентами		– </a:t>
            </a:r>
            <a:r>
              <a:rPr lang="en-US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Эндопротезирование ГПП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 (11)</a:t>
            </a:r>
            <a:endParaRPr lang="ru-RU" alt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ЭБД холедоха	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 (2)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ЭБД 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ГПП	</a:t>
            </a: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24 (5)</a:t>
            </a:r>
            <a:endParaRPr lang="ru-RU" alt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Цистоназальное дренирование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11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Транспапиллярное дренирование кист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– </a:t>
            </a: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  <a:endParaRPr lang="ru-RU" alt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Трансмуральное </a:t>
            </a:r>
            <a:r>
              <a:rPr lang="ru-RU" alt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дренирование 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кист	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– </a:t>
            </a:r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ХРОНИЧЕСКИЙ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506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 БИЛИАРНЫЙ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80120" y="126876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04248" y="1893875"/>
            <a:ext cx="16561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УЗИ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ЭУСГ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МРХПГ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5" descr="камень ампулы бдс 1"/>
          <p:cNvPicPr>
            <a:picLocks noChangeAspect="1" noChangeArrowheads="1"/>
          </p:cNvPicPr>
          <p:nvPr/>
        </p:nvPicPr>
        <p:blipFill>
          <a:blip r:embed="rId2" cstate="screen">
            <a:lum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642" y="1638092"/>
            <a:ext cx="3646273" cy="26260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6" descr="ХЛ ВКТОХ EUS Хохлова 2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9" y="4277364"/>
            <a:ext cx="3283374" cy="254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638092"/>
            <a:ext cx="4491990" cy="42748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405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27ACD-9E23-47D0-901E-1A9172A9B3EA}" type="slidenum">
              <a:rPr lang="ru-RU" altLang="ru-RU"/>
              <a:pPr/>
              <a:t>30</a:t>
            </a:fld>
            <a:endParaRPr lang="ru-RU" altLang="ru-RU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2844067" y="1268760"/>
            <a:ext cx="36718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ЛЕЧЕНИЯ</a:t>
            </a:r>
            <a:endParaRPr lang="ru-RU" alt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611558" y="1700808"/>
            <a:ext cx="8136903" cy="4760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609600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Купирование болевого синдрома и признаков механической желтухи отмечено у всех пациентов.</a:t>
            </a:r>
          </a:p>
          <a:p>
            <a:pPr marL="0" indent="609600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Регресс жидкостных образований или полное их отсутствие по данным УЗИ и МСКТ при выписке  выявлены у 26 пациентов (89,7%). Рецидив отмечен у 2 пациентов (6,9%) в сроки до года после первого вмешательства. Одному из них произведено повторное эндоскопическое вмешательство, другому произведена </a:t>
            </a:r>
            <a:r>
              <a:rPr lang="ru-RU" altLang="ru-RU" dirty="0" err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цистоэнтеростомия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хирургическим доступом.</a:t>
            </a:r>
          </a:p>
          <a:p>
            <a:pPr marL="0" indent="609600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Послеоперационные осложнения отмечены у 5 больных (</a:t>
            </a:r>
            <a:r>
              <a:rPr lang="ru-RU" alt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7,9%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): неадекватное дренирование ГПП – 2 (3,2%) и инфицирование содержимого псевдокисты – 3 (4,8%).</a:t>
            </a:r>
          </a:p>
          <a:p>
            <a:pPr marL="0" indent="609600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Послеоперационная летальность составила </a:t>
            </a:r>
            <a:r>
              <a:rPr lang="ru-RU" alt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4,8%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(3 больных) и не была связана с выполненной операцией.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ХРОНИЧЕСКИЙ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204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27ACD-9E23-47D0-901E-1A9172A9B3EA}" type="slidenum">
              <a:rPr lang="ru-RU" altLang="ru-RU"/>
              <a:pPr/>
              <a:t>31</a:t>
            </a:fld>
            <a:endParaRPr lang="ru-RU" altLang="ru-RU"/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586000" y="1268760"/>
            <a:ext cx="8136903" cy="3420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Эндоскопические транспапиллярные и трансмуральные вмешательства у пациентов с острым и хроническим панкреатитом являются эффективным и безопасным методом лечения.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современном этапе малоинвазивные вмешательства у данной категории больных являются реальной альтернативой традиционным хирургическим вмешательствам.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98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EFCD1-48DB-44C5-95DA-D3840AA1AAE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 БИЛИАРНЫЙ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80120" y="126876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ЛЕЧЕНИЕ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893874"/>
            <a:ext cx="7992888" cy="329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Лечебная тактика у пациентов с билиарным панкреатитом в настоящее время подразумевает выполнение транспапиллярных вмешательств, направленных на разобщение устьев холедоха и ГПП, а также дренирование обоих протоков (ЭПСТ, экстракция конкрементов холедоха, эндопротезирование вирсунгова протока).</a:t>
            </a:r>
          </a:p>
          <a:p>
            <a:pPr indent="3429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Доказана эффективность эндоскопического вмешательства у пациентов в сроки 24-72 ч от момента начала заболевания (наблюдается абортивное течение заболевания).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568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algn="l"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0AA6D10C-4580-45FD-AA28-D02442A5DB54}" type="slidenum">
              <a:rPr lang="ru-RU" altLang="ru-RU" sz="1400" smtClean="0"/>
              <a:pPr algn="r" eaLnBrk="1" hangingPunct="1"/>
              <a:t>5</a:t>
            </a:fld>
            <a:endParaRPr lang="ru-RU" altLang="ru-RU" sz="1400" dirty="0" smtClean="0"/>
          </a:p>
        </p:txBody>
      </p:sp>
      <p:sp>
        <p:nvSpPr>
          <p:cNvPr id="209927" name="Text Box 7"/>
          <p:cNvSpPr txBox="1">
            <a:spLocks noChangeArrowheads="1"/>
          </p:cNvSpPr>
          <p:nvPr/>
        </p:nvSpPr>
        <p:spPr bwMode="auto">
          <a:xfrm>
            <a:off x="161101" y="6104981"/>
            <a:ext cx="8713787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Вклиненный конкремент БСДК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 БИЛИАРНЫЙ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825" y="1433513"/>
            <a:ext cx="58483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7826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27ACD-9E23-47D0-901E-1A9172A9B3EA}" type="slidenum">
              <a:rPr lang="ru-RU" altLang="ru-RU"/>
              <a:pPr/>
              <a:t>6</a:t>
            </a:fld>
            <a:endParaRPr lang="ru-RU" altLang="ru-RU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2627313" y="1173163"/>
            <a:ext cx="36718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КЛИНИЧЕСКИЙ МАТЕРИАЛ</a:t>
            </a:r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2843213" y="1484313"/>
            <a:ext cx="597726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2000 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– 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2014 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гг.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155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транспапиллярных 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вмешательства 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151 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пациента</a:t>
            </a:r>
            <a:endParaRPr lang="ru-RU" altLang="ru-RU" dirty="0">
              <a:solidFill>
                <a:srgbClr val="CC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841" name="Text Box 17"/>
          <p:cNvSpPr txBox="1">
            <a:spLocks noChangeArrowheads="1"/>
          </p:cNvSpPr>
          <p:nvPr/>
        </p:nvSpPr>
        <p:spPr bwMode="auto">
          <a:xfrm>
            <a:off x="2771800" y="5789486"/>
            <a:ext cx="5400675" cy="79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FontTx/>
              <a:buNone/>
            </a:pP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Возраст </a:t>
            </a:r>
            <a:r>
              <a:rPr lang="ru-RU" altLang="ru-RU" sz="2400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23-93 года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медиана – </a:t>
            </a:r>
            <a:r>
              <a:rPr lang="ru-RU" altLang="ru-RU" sz="2400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67 лет</a:t>
            </a:r>
            <a:endParaRPr lang="ru-RU" altLang="ru-RU" sz="2400" i="1" dirty="0">
              <a:solidFill>
                <a:srgbClr val="CC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20000"/>
              </a:spcBef>
              <a:buFontTx/>
              <a:buNone/>
            </a:pP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u-RU" altLang="ru-RU" dirty="0" err="1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интерквартильный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размах 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54-79 </a:t>
            </a:r>
            <a:r>
              <a:rPr lang="ru-RU" altLang="ru-RU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лет)</a:t>
            </a:r>
          </a:p>
        </p:txBody>
      </p:sp>
      <p:sp>
        <p:nvSpPr>
          <p:cNvPr id="205842" name="Text Box 18"/>
          <p:cNvSpPr txBox="1">
            <a:spLocks noChangeArrowheads="1"/>
          </p:cNvSpPr>
          <p:nvPr/>
        </p:nvSpPr>
        <p:spPr bwMode="auto">
          <a:xfrm>
            <a:off x="2843213" y="3131106"/>
            <a:ext cx="5977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Пяти пациентам выполнено 2 вмешательства</a:t>
            </a:r>
            <a:endParaRPr lang="ru-RU" altLang="ru-RU" dirty="0">
              <a:solidFill>
                <a:srgbClr val="CC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5846" name="Picture 22" descr="Холедохолитиаз"/>
          <p:cNvPicPr>
            <a:picLocks noChangeAspect="1" noChangeArrowheads="1"/>
          </p:cNvPicPr>
          <p:nvPr/>
        </p:nvPicPr>
        <p:blipFill>
          <a:blip r:embed="rId2" cstate="screen">
            <a:lum bright="-6000" contrast="1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22" t="1958" r="2611"/>
          <a:stretch>
            <a:fillRect/>
          </a:stretch>
        </p:blipFill>
        <p:spPr bwMode="auto">
          <a:xfrm>
            <a:off x="395288" y="3500438"/>
            <a:ext cx="2259012" cy="3097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 БИЛИАРНЫЙ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38" t="985" r="574" b="7732"/>
          <a:stretch/>
        </p:blipFill>
        <p:spPr bwMode="auto">
          <a:xfrm>
            <a:off x="395288" y="1052438"/>
            <a:ext cx="2268000" cy="24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400239316"/>
              </p:ext>
            </p:extLst>
          </p:nvPr>
        </p:nvGraphicFramePr>
        <p:xfrm>
          <a:off x="2659235" y="3328777"/>
          <a:ext cx="6161237" cy="2816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34538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27ACD-9E23-47D0-901E-1A9172A9B3EA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1979475" y="1268760"/>
            <a:ext cx="54010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ПРИЧИНЫ БИЛИАРНОГО ПАНКРЕАТИТА</a:t>
            </a:r>
            <a:endParaRPr lang="ru-RU" alt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611560" y="1988840"/>
            <a:ext cx="8136903" cy="3226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Причина билиарного панкреатита (</a:t>
            </a:r>
            <a:r>
              <a:rPr lang="en-US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n-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151):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Холедохолитиаз	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112 (74,2%)</a:t>
            </a:r>
          </a:p>
          <a:p>
            <a:pPr marL="612000" indent="0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altLang="ru-RU" dirty="0" err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т.ч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вклиненный камень в БСДК или ТОХ		– </a:t>
            </a:r>
            <a:r>
              <a:rPr lang="ru-RU" altLang="ru-RU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59</a:t>
            </a:r>
          </a:p>
          <a:p>
            <a:pPr marL="612000" indent="0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altLang="ru-RU" dirty="0" err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т.ч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микрохоледохолитиаз				– </a:t>
            </a:r>
            <a:r>
              <a:rPr lang="ru-RU" altLang="ru-RU" i="1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</a:t>
            </a:r>
            <a:endParaRPr lang="en-US" altLang="ru-RU" i="1" dirty="0" smtClean="0">
              <a:solidFill>
                <a:srgbClr val="CC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Изолированный стеноз БСДК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35 (23,2%)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Опухоль БСДК или ТОХ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 (2,6%)</a:t>
            </a:r>
            <a:endParaRPr lang="ru-RU" alt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 БИЛИАРНЫЙ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071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27ACD-9E23-47D0-901E-1A9172A9B3EA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2844067" y="1268760"/>
            <a:ext cx="36718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ВИДЫ ВМЕШАТЕЛЬСТВ</a:t>
            </a:r>
            <a:endParaRPr lang="ru-RU" alt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611560" y="1988840"/>
            <a:ext cx="8136903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ЭПСТ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149</a:t>
            </a:r>
          </a:p>
          <a:p>
            <a:pPr marL="612000" indent="0"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в </a:t>
            </a:r>
            <a:r>
              <a:rPr lang="ru-RU" altLang="ru-RU" dirty="0" err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т.ч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надсекающая			– </a:t>
            </a:r>
            <a:r>
              <a:rPr lang="ru-RU" alt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43 (28,8%)</a:t>
            </a:r>
            <a:endParaRPr lang="ru-RU" alt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Вирсунготомия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26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Экстракция конкрементов холедоха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83</a:t>
            </a:r>
            <a:endParaRPr lang="ru-RU" alt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Механическая </a:t>
            </a:r>
            <a:r>
              <a:rPr lang="ru-RU" alt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литотрипсия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Назобилиарное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дренирование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Эндопротезирование холедоха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Эндопротезирование ГПП	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Назоинтестинальное</a:t>
            </a:r>
            <a:r>
              <a:rPr lang="ru-RU" alt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дренирование			–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14</a:t>
            </a:r>
            <a:endParaRPr lang="ru-RU" alt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 БИЛИАРНЫЙ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730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27ACD-9E23-47D0-901E-1A9172A9B3EA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2844067" y="1268760"/>
            <a:ext cx="36718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ЛЕЧЕНИЯ</a:t>
            </a:r>
            <a:endParaRPr lang="ru-RU" altLang="ru-RU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611558" y="1700808"/>
            <a:ext cx="8136903" cy="4004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09600" indent="-609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609600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Абортивное течение билиарного панкреатита после выполнения транспапиллярных вмешательств отмечено у 149 пациентов (</a:t>
            </a:r>
            <a:r>
              <a:rPr lang="ru-RU" altLang="ru-RU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98,7%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).</a:t>
            </a:r>
          </a:p>
          <a:p>
            <a:pPr marL="0" indent="609600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 2 пациентов не выявлено улучшения поле эндоскопической операции. Одному из них произведено повторное вмешательство с установкой стента в ГПП и регрессом клинических и биохимических проявлений. У другого больного отмечено прогрессирование панкреонекроза с летальным исходом.</a:t>
            </a:r>
          </a:p>
          <a:p>
            <a:pPr marL="0" indent="609600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Послеоперационные осложнения отмечены у 3 больных (</a:t>
            </a:r>
            <a:r>
              <a:rPr lang="ru-RU" alt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2,0%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): кровотечение – 2 (1,3%) и перфорация ДПК – 1 (0,7%).</a:t>
            </a:r>
          </a:p>
          <a:p>
            <a:pPr marL="0" indent="609600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Послеоперационная летальность составила </a:t>
            </a:r>
            <a:r>
              <a:rPr lang="ru-RU" alt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2,6%</a:t>
            </a:r>
            <a:r>
              <a:rPr lang="ru-RU" altLang="ru-RU" dirty="0" smtClean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(4 больных) и не была связана с выполненной операцией.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 БИЛИАРНЫЙ ПАНКРЕАТИТ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6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09600" marR="0" indent="-6096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AutoNum type="arabicPeriod"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rgbClr val="CCFF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09600" marR="0" indent="-6096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AutoNum type="arabicPeriod"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rgbClr val="CCFF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1218</Words>
  <Application>Microsoft Office PowerPoint</Application>
  <PresentationFormat>Экран (4:3)</PresentationFormat>
  <Paragraphs>206</Paragraphs>
  <Slides>31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Оформление по умолчанию</vt:lpstr>
      <vt:lpstr>МАЛОИНВАЗИВНОЕ ЛЕЧЕНИЕ ПАЦИЕНТОВ С ОСТРЫМ И ХРОНИЧЕСКИМ ПАНКРЕАТИТОМ (оперативная эндоскопия)</vt:lpstr>
      <vt:lpstr>ОСТРЫЙ БИЛИАРНЫЙ ПАНКРЕАТИТ</vt:lpstr>
      <vt:lpstr>ОСТРЫЙ БИЛИАРНЫЙ ПАНКРЕАТИТ</vt:lpstr>
      <vt:lpstr>ОСТРЫЙ БИЛИАРНЫЙ ПАНКРЕАТИТ</vt:lpstr>
      <vt:lpstr>ОСТРЫЙ БИЛИАРНЫЙ ПАНКРЕАТИТ</vt:lpstr>
      <vt:lpstr>ОСТРЫЙ БИЛИАРНЫЙ ПАНКРЕАТИТ</vt:lpstr>
      <vt:lpstr>ОСТРЫЙ БИЛИАРНЫЙ ПАНКРЕАТИТ</vt:lpstr>
      <vt:lpstr>ОСТРЫЙ БИЛИАРНЫЙ ПАНКРЕАТИТ</vt:lpstr>
      <vt:lpstr>ОСТРЫЙ БИЛИАРНЫЙ ПАНКРЕАТИТ</vt:lpstr>
      <vt:lpstr>ПАНКРЕОНЕКРОЗ</vt:lpstr>
      <vt:lpstr>ХРОНИЧЕСКИЙ ПАНКРЕАТИТ</vt:lpstr>
      <vt:lpstr>БИЛИАРНЫЕ СТРИКТУРЫ ПРИ ХРОНИЧЕСКОМ ПАНКРЕАТИТЕ</vt:lpstr>
      <vt:lpstr>БИЛИАРНЫЕ СТРИКТУРЫ ПРИ ХРОНИЧЕСКОМ ПАНКРЕАТИТЕ</vt:lpstr>
      <vt:lpstr>БИЛИАРНЫЕ СТРИКТУРЫ ПРИ ХРОНИЧЕСКОМ ПАНКРЕАТИТЕ</vt:lpstr>
      <vt:lpstr>БИЛИАРНЫЕ СТРИКТУРЫ ПРИ ХРОНИЧЕСКОМ ПАНКРЕАТИТЕ</vt:lpstr>
      <vt:lpstr>ЭНДОСКОПИЧЕСКОЕ ЛЕЧЕНИЕ БИЛИАРНЫХ СТРИКТУР ПРИ ХРОНИЧЕСКОМ ПАНКРЕАТИТЕ</vt:lpstr>
      <vt:lpstr>ЭНДОСКОПИЧЕСКОЕ ЛЕЧЕНИЕ БИЛИАРНЫХ СТРИКТУР ПРИ ХРОНИЧЕСКОМ ПАНКРЕАТИТЕ</vt:lpstr>
      <vt:lpstr>БИЛИАРНЫЕ СТРИКТУРЫ ПРИ ХРОНИЧЕСКОМ ПАНКРЕАТИТЕ</vt:lpstr>
      <vt:lpstr>БИЛИАРНЫЕ СТРИКТУРЫ ПРИ ХРОНИЧЕСКОМ ПАНКРЕАТИТЕ</vt:lpstr>
      <vt:lpstr>БИЛИАРНЫЕ СТРИКТУРЫ ПРИ ХРОНИЧЕСКОМ ПАНКРЕАТИТЕ</vt:lpstr>
      <vt:lpstr>СТРИКТУРЫ ГПП ПРИ ХРОНИЧЕСКОМ ПАНКРЕАТИТЕ</vt:lpstr>
      <vt:lpstr>ВИРСУНГОЛИТИАЗ</vt:lpstr>
      <vt:lpstr>ПСЕВДОКИСТЫ И ПАНКРЕАТИЧЕСКИЕ СВИЩИ</vt:lpstr>
      <vt:lpstr>ТРАНСПАПИЛЛЯРНОЕ ДРЕНИРОВАНИЕ ПСЕВДОКИСТЫ</vt:lpstr>
      <vt:lpstr>ТРАНСМУРАЛЬНОЕ ДРЕНИРОВАНИЕ ПСЕВДОКИСТЫ</vt:lpstr>
      <vt:lpstr>ТРАНСМУРАЛЬНОЕ ДРЕНИРОВАНИЕ ПСЕВДОКИСТЫ С ПОМОЩЬЮ НИТИНОЛОВОГО СТЕНТА</vt:lpstr>
      <vt:lpstr>ХРОНИЧЕСКИЙ ПАНКРЕАТИТ</vt:lpstr>
      <vt:lpstr>ХРОНИЧЕСКИЙ ПАНКРЕАТИТ</vt:lpstr>
      <vt:lpstr>ХРОНИЧЕСКИЙ ПАНКРЕАТИТ</vt:lpstr>
      <vt:lpstr>ХРОНИЧЕСКИЙ ПАНКРЕАТИТ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ЭНДОСКОПИЧЕСКОЕ ЛЕЧЕНИЕ БИЛИАРНЫХ СТРИКТУР У ПАЦИЕНТОВ С ХРОНИЧЕСКИМ ПАНКРЕАТИТОМ (обзор литературы)</dc:title>
  <dc:creator>РУДН</dc:creator>
  <cp:lastModifiedBy>a-it-a-2</cp:lastModifiedBy>
  <cp:revision>102</cp:revision>
  <dcterms:created xsi:type="dcterms:W3CDTF">2014-01-24T07:09:26Z</dcterms:created>
  <dcterms:modified xsi:type="dcterms:W3CDTF">2014-06-06T12:54:31Z</dcterms:modified>
</cp:coreProperties>
</file>