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4" r:id="rId1"/>
  </p:sldMasterIdLst>
  <p:sldIdLst>
    <p:sldId id="365" r:id="rId2"/>
    <p:sldId id="265" r:id="rId3"/>
    <p:sldId id="352" r:id="rId4"/>
    <p:sldId id="351" r:id="rId5"/>
    <p:sldId id="353" r:id="rId6"/>
    <p:sldId id="375" r:id="rId7"/>
    <p:sldId id="372" r:id="rId8"/>
    <p:sldId id="354" r:id="rId9"/>
    <p:sldId id="388" r:id="rId10"/>
    <p:sldId id="373" r:id="rId11"/>
    <p:sldId id="358" r:id="rId12"/>
    <p:sldId id="356" r:id="rId13"/>
    <p:sldId id="381" r:id="rId14"/>
    <p:sldId id="395" r:id="rId15"/>
    <p:sldId id="357" r:id="rId16"/>
    <p:sldId id="385" r:id="rId17"/>
    <p:sldId id="384" r:id="rId18"/>
    <p:sldId id="383" r:id="rId19"/>
    <p:sldId id="382" r:id="rId20"/>
    <p:sldId id="360" r:id="rId21"/>
    <p:sldId id="361" r:id="rId22"/>
    <p:sldId id="362" r:id="rId23"/>
    <p:sldId id="378" r:id="rId24"/>
    <p:sldId id="379" r:id="rId25"/>
    <p:sldId id="363" r:id="rId26"/>
    <p:sldId id="334" r:id="rId27"/>
    <p:sldId id="376" r:id="rId28"/>
    <p:sldId id="377" r:id="rId29"/>
    <p:sldId id="364" r:id="rId30"/>
    <p:sldId id="380" r:id="rId31"/>
    <p:sldId id="386" r:id="rId32"/>
    <p:sldId id="387" r:id="rId33"/>
    <p:sldId id="389" r:id="rId34"/>
    <p:sldId id="396" r:id="rId35"/>
    <p:sldId id="390" r:id="rId36"/>
    <p:sldId id="391" r:id="rId37"/>
    <p:sldId id="393" r:id="rId38"/>
    <p:sldId id="392" r:id="rId39"/>
    <p:sldId id="394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831" autoAdjust="0"/>
  </p:normalViewPr>
  <p:slideViewPr>
    <p:cSldViewPr>
      <p:cViewPr varScale="1">
        <p:scale>
          <a:sx n="74" d="100"/>
          <a:sy n="74" d="100"/>
        </p:scale>
        <p:origin x="12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344800-90DD-4CFC-A317-59C30F0445FF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D7ABA-D251-487C-818C-BB48C7C0AE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9C70C4-E256-4C1C-90F1-653C0C8F7C93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9376D-C89C-4CC6-B36D-0ED7100E01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63177E-82EB-4546-9386-43C57DCDBA34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32B75-BC63-498C-8139-09C4FC3CF9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82FA67-4F17-46F4-B001-C476BDCCA3B2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97C931-DCFD-4E54-A13F-183954F7C0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B84151-7805-40F3-B5F9-800BDCA8F150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5C55A-3D42-4181-827E-F40247FA2A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F31937-D025-485F-B9F6-DBE97ED7ADD2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F68A1-9B4F-4858-83AD-0BB2E11B79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9FD9EF-941B-4A91-A997-B70CD178A6F6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6E0DF2-7D85-4DD4-B9A8-BAEB2D4570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C3D9F4-4695-4759-B731-EE2F6627AE86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603CC3-2F10-4DCC-9527-6EB1AF4AD0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1F1E54-184B-48DB-8841-38A0B3F5F858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270817-F86F-49B7-BF25-19D6E73415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FB122-E625-4DDF-A2F3-7940AB22C123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3F979F-FFC7-4FB7-8C35-60524D5952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8334FD-8331-4D63-9631-6AFC0DBBB1EE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1B0D24-0433-43F6-8334-DDD10D5155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6EFF5F3-696F-4217-AABC-31E617D574E5}" type="datetimeFigureOut">
              <a:rPr lang="ru-RU" smtClean="0"/>
              <a:pPr>
                <a:defRPr/>
              </a:pPr>
              <a:t>06.06.2014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513CE96-A70B-44FD-85F8-A14FE381C0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4" name="Рисунок 3" descr="Kazan_DSCN107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0" y="1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Чрескожные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вмешательства под лучевым наведением   у больных деструктивным панкреатитом и ложными кистами поджелудочной железы.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Бородин М. А., Красильников Д.М.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3929063" y="23574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5127" name="TextBox 10"/>
          <p:cNvSpPr txBox="1">
            <a:spLocks noChangeArrowheads="1"/>
          </p:cNvSpPr>
          <p:nvPr/>
        </p:nvSpPr>
        <p:spPr bwMode="auto">
          <a:xfrm>
            <a:off x="285750" y="1500188"/>
            <a:ext cx="8643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onstantia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8" name="TextBox 11"/>
          <p:cNvSpPr txBox="1">
            <a:spLocks noChangeArrowheads="1"/>
          </p:cNvSpPr>
          <p:nvPr/>
        </p:nvSpPr>
        <p:spPr bwMode="auto">
          <a:xfrm>
            <a:off x="0" y="5143512"/>
            <a:ext cx="9001156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Кафедра хирургии №1 КГМУ(зав. кафедрой – профессор Красильников Д.М.),</a:t>
            </a:r>
          </a:p>
          <a:p>
            <a:pPr>
              <a:lnSpc>
                <a:spcPct val="80000"/>
              </a:lnSpc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ГАУЗ Республиканская клиническая больница Минздрава Республики Татарстан (главный врач –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Гайфуллин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Р.Ф.)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DCIM\Camera\2014-02-21 11.03.0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7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2" descr="E:\S73005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1" name="Picture 4" descr="C:\Users\Миша\Desktop\фото\музип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36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2" descr="PIC_0012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88640"/>
            <a:ext cx="8784976" cy="6480720"/>
          </a:xfrm>
          <a:noFill/>
        </p:spPr>
      </p:pic>
    </p:spTree>
    <p:extLst>
      <p:ext uri="{BB962C8B-B14F-4D97-AF65-F5344CB8AC3E}">
        <p14:creationId xmlns:p14="http://schemas.microsoft.com/office/powerpoint/2010/main" val="920439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 descr="C:\Users\Миша\Desktop\фото\Img000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для отч\Img00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903649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9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для отч\Img001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96448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47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кладыш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260648"/>
            <a:ext cx="8784976" cy="6408712"/>
          </a:xfrm>
        </p:spPr>
      </p:pic>
    </p:spTree>
    <p:extLst>
      <p:ext uri="{BB962C8B-B14F-4D97-AF65-F5344CB8AC3E}">
        <p14:creationId xmlns:p14="http://schemas.microsoft.com/office/powerpoint/2010/main" val="28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ертеж сборочный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88640"/>
            <a:ext cx="8856984" cy="6480720"/>
          </a:xfrm>
        </p:spPr>
      </p:pic>
    </p:spTree>
    <p:extLst>
      <p:ext uri="{BB962C8B-B14F-4D97-AF65-F5344CB8AC3E}">
        <p14:creationId xmlns:p14="http://schemas.microsoft.com/office/powerpoint/2010/main" val="296508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684213" y="404813"/>
            <a:ext cx="8229600" cy="865187"/>
          </a:xfrm>
        </p:spPr>
        <p:txBody>
          <a:bodyPr/>
          <a:lstStyle/>
          <a:p>
            <a:pPr algn="ctr" eaLnBrk="1" hangingPunct="1"/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sz="quarter" idx="13"/>
          </p:nvPr>
        </p:nvSpPr>
        <p:spPr>
          <a:xfrm>
            <a:off x="107950" y="404813"/>
            <a:ext cx="8856663" cy="5919787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 eaLnBrk="1" hangingPunct="1">
              <a:lnSpc>
                <a:spcPct val="200000"/>
              </a:lnSpc>
              <a:buFont typeface="Wingdings 2" pitchFamily="18" charset="2"/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С 2008 по 2013 гг.,  в клинике хирургии № 1 КГМУ на базе ГАУЗ РКБ МЗ РТ  проведено хирургическое лечение 344 больным деструктивным панкреатитом.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2" descr="C:\Users\Миша\Desktop\фото\SNC00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32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69  пациентам в общей сложности </a:t>
            </a:r>
          </a:p>
          <a:p>
            <a:pPr marL="0" indent="0" algn="ctr">
              <a:buFont typeface="Wingdings 2" pitchFamily="18" charset="2"/>
              <a:buNone/>
            </a:pPr>
            <a:endParaRPr lang="ru-RU" sz="320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32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установлено и заменено 826 дренажей</a:t>
            </a: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3787" cy="1079500"/>
          </a:xfrm>
        </p:spPr>
        <p:txBody>
          <a:bodyPr/>
          <a:lstStyle/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пациентам (8,1%) выполнена чрезкожная пункционная холецистостомия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sz="quarter" idx="13"/>
          </p:nvPr>
        </p:nvSpPr>
        <p:spPr>
          <a:xfrm>
            <a:off x="107950" y="1412875"/>
            <a:ext cx="8928100" cy="5256213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mtClean="0"/>
              <a:t>.</a:t>
            </a:r>
          </a:p>
        </p:txBody>
      </p:sp>
      <p:pic>
        <p:nvPicPr>
          <p:cNvPr id="17412" name="Picture 2" descr="E:\Борисов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7704137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xc1.avi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88640"/>
            <a:ext cx="8784976" cy="6552728"/>
          </a:xfrm>
        </p:spPr>
      </p:pic>
    </p:spTree>
    <p:extLst>
      <p:ext uri="{BB962C8B-B14F-4D97-AF65-F5344CB8AC3E}">
        <p14:creationId xmlns:p14="http://schemas.microsoft.com/office/powerpoint/2010/main" val="308715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xc2.avi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116632"/>
            <a:ext cx="8928992" cy="6624736"/>
          </a:xfrm>
        </p:spPr>
      </p:pic>
    </p:spTree>
    <p:extLst>
      <p:ext uri="{BB962C8B-B14F-4D97-AF65-F5344CB8AC3E}">
        <p14:creationId xmlns:p14="http://schemas.microsoft.com/office/powerpoint/2010/main" val="331356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935038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Осложнения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пролежни ободочной кишки 2 (2,8%)</a:t>
            </a:r>
          </a:p>
          <a:p>
            <a:pPr marL="0" indent="0">
              <a:buFont typeface="Wingdings 2" pitchFamily="18" charset="2"/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аррозивное забрюшинное кровотечение  1(1.4%)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ложная аневризма селезеночной артерии 1(1,4%)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подж-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87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15888"/>
            <a:ext cx="8928100" cy="662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4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Летальность составила 6,25% (4 пациента).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404813"/>
            <a:ext cx="8229600" cy="5919787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34% (23)  пациента поступили в клинику по «скорой помощи»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66% (46) переведены для дальнейшего лечения из      клиник города и районов республики.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Малоинвазивные вмешательства у больных с ложными кистами поджелудочной железы.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600200"/>
            <a:ext cx="8856984" cy="485313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лучевым наведением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оперировано 91% (163) больных</a:t>
            </a:r>
          </a:p>
          <a:p>
            <a:pPr algn="ctr"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Сформировавшиеся </a:t>
            </a: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ложные кисты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57% (96)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Несформировшиеся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ложные кисты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у 43% (72)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64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424936" cy="604867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Чрескожное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пункционное наружное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дренирование150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89%)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Чрескожная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пункционная компрессионная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цистопанкреатогастростомия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дуоденостомия13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(7,7%)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98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 второй дренаж.AVI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116632"/>
            <a:ext cx="8856984" cy="6552728"/>
          </a:xfrm>
        </p:spPr>
      </p:pic>
    </p:spTree>
    <p:extLst>
      <p:ext uri="{BB962C8B-B14F-4D97-AF65-F5344CB8AC3E}">
        <p14:creationId xmlns:p14="http://schemas.microsoft.com/office/powerpoint/2010/main" val="347827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927000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1680" y="116632"/>
            <a:ext cx="5832648" cy="6624736"/>
          </a:xfrm>
          <a:noFill/>
        </p:spPr>
      </p:pic>
    </p:spTree>
    <p:extLst>
      <p:ext uri="{BB962C8B-B14F-4D97-AF65-F5344CB8AC3E}">
        <p14:creationId xmlns:p14="http://schemas.microsoft.com/office/powerpoint/2010/main" val="269128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Хамидуллин цистопанкреатогастростомия (3)-1.avi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16632"/>
            <a:ext cx="8856984" cy="6120680"/>
          </a:xfrm>
        </p:spPr>
      </p:pic>
    </p:spTree>
    <p:extLst>
      <p:ext uri="{BB962C8B-B14F-4D97-AF65-F5344CB8AC3E}">
        <p14:creationId xmlns:p14="http://schemas.microsoft.com/office/powerpoint/2010/main" val="318265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1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85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Летальных случаев не было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73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Малоинвазивные вмешательства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выполняются у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больных  панкреонекрозом с целью диагностики, лечения, подготовки наиболее тяжелой группы больных к  традиционной операции.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Чрезкожные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малоинвазивных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вмешательства при соответствующем техническом и технологическом оснащении способны стать окончательным воздействием.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 больных с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постнекротическими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ложными кистами поджелудочной железы,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операцией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выбора являются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чрезкожные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малоинвазивные вмешательства.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9805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:\DCIM\Camera\2012-05-23 13.30.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272480"/>
            <a:ext cx="78877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01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Объект 2"/>
          <p:cNvSpPr>
            <a:spLocks noGrp="1"/>
          </p:cNvSpPr>
          <p:nvPr>
            <p:ph sz="quarter" idx="13"/>
          </p:nvPr>
        </p:nvSpPr>
        <p:spPr>
          <a:xfrm>
            <a:off x="457200" y="188913"/>
            <a:ext cx="8229600" cy="613568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50000"/>
              </a:lnSpc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ctr">
              <a:lnSpc>
                <a:spcPct val="150000"/>
              </a:lnSpc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20,1% (69) пациентам с деструктивным панкреатитом в стадии гнойно-септических осложнений, проведены малоинвазивные вмешательства под лучевым наведением, оказавшиеся законченным хирургическим пособием.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15888"/>
            <a:ext cx="8229600" cy="655320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21,5% (15) больных тотальная забрюшинная   флегмона 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16% (11) гнойный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оментобурсит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59,5% (41) абсцесс левого паракольного пространства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3%  (2 ) абсцесс правого паракольного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пространства с абсцессом головки поджелудочной железы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DSC_004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30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мент.avi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16632"/>
            <a:ext cx="8712968" cy="6192688"/>
          </a:xfrm>
        </p:spPr>
      </p:pic>
    </p:spTree>
    <p:extLst>
      <p:ext uri="{BB962C8B-B14F-4D97-AF65-F5344CB8AC3E}">
        <p14:creationId xmlns:p14="http://schemas.microsoft.com/office/powerpoint/2010/main" val="174534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3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Ольга и Михаил\Desktop\РЧ\НЧ\DSC_00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5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1714</TotalTime>
  <Words>348</Words>
  <Application>Microsoft Office PowerPoint</Application>
  <PresentationFormat>Экран (4:3)</PresentationFormat>
  <Paragraphs>59</Paragraphs>
  <Slides>39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6" baseType="lpstr">
      <vt:lpstr>Arial</vt:lpstr>
      <vt:lpstr>Arial Narrow</vt:lpstr>
      <vt:lpstr>Calibri</vt:lpstr>
      <vt:lpstr>Constantia</vt:lpstr>
      <vt:lpstr>Times New Roman</vt:lpstr>
      <vt:lpstr>Wingdings 2</vt:lpstr>
      <vt:lpstr>Горизонт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6 пациентам (8,1%) выполнена чрезкожная пункционная холецистостомия.</vt:lpstr>
      <vt:lpstr>Презентация PowerPoint</vt:lpstr>
      <vt:lpstr>Презентация PowerPoint</vt:lpstr>
      <vt:lpstr>Осложнения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Малоинвазивные вмешательства у больных с ложными кистами поджелудочной железы.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Михаил</dc:creator>
  <cp:lastModifiedBy>Переверзев Артем Романович</cp:lastModifiedBy>
  <cp:revision>134</cp:revision>
  <dcterms:created xsi:type="dcterms:W3CDTF">2010-12-05T14:38:35Z</dcterms:created>
  <dcterms:modified xsi:type="dcterms:W3CDTF">2014-06-06T12:15:04Z</dcterms:modified>
</cp:coreProperties>
</file>