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Lst>
  <p:notesMasterIdLst>
    <p:notesMasterId r:id="rId33"/>
  </p:notesMasterIdLst>
  <p:sldIdLst>
    <p:sldId id="266" r:id="rId2"/>
    <p:sldId id="464" r:id="rId3"/>
    <p:sldId id="466" r:id="rId4"/>
    <p:sldId id="453" r:id="rId5"/>
    <p:sldId id="454" r:id="rId6"/>
    <p:sldId id="463" r:id="rId7"/>
    <p:sldId id="380" r:id="rId8"/>
    <p:sldId id="381" r:id="rId9"/>
    <p:sldId id="382" r:id="rId10"/>
    <p:sldId id="383" r:id="rId11"/>
    <p:sldId id="386" r:id="rId12"/>
    <p:sldId id="303" r:id="rId13"/>
    <p:sldId id="304" r:id="rId14"/>
    <p:sldId id="305" r:id="rId15"/>
    <p:sldId id="342" r:id="rId16"/>
    <p:sldId id="306" r:id="rId17"/>
    <p:sldId id="301" r:id="rId18"/>
    <p:sldId id="331" r:id="rId19"/>
    <p:sldId id="336" r:id="rId20"/>
    <p:sldId id="302" r:id="rId21"/>
    <p:sldId id="330" r:id="rId22"/>
    <p:sldId id="469" r:id="rId23"/>
    <p:sldId id="312" r:id="rId24"/>
    <p:sldId id="445" r:id="rId25"/>
    <p:sldId id="284" r:id="rId26"/>
    <p:sldId id="341" r:id="rId27"/>
    <p:sldId id="285" r:id="rId28"/>
    <p:sldId id="334" r:id="rId29"/>
    <p:sldId id="467" r:id="rId30"/>
    <p:sldId id="468" r:id="rId31"/>
    <p:sldId id="443"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4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2" autoAdjust="0"/>
    <p:restoredTop sz="94550" autoAdjust="0"/>
  </p:normalViewPr>
  <p:slideViewPr>
    <p:cSldViewPr>
      <p:cViewPr varScale="1">
        <p:scale>
          <a:sx n="91" d="100"/>
          <a:sy n="91" d="100"/>
        </p:scale>
        <p:origin x="-816"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0" d="100"/>
        <a:sy n="70" d="100"/>
      </p:scale>
      <p:origin x="0" y="624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Times New Roman" pitchFamily="18" charset="0"/>
              </a:defRPr>
            </a:lvl1pPr>
          </a:lstStyle>
          <a:p>
            <a:pPr>
              <a:defRPr/>
            </a:pPr>
            <a:endParaRPr lang="ru-RU"/>
          </a:p>
        </p:txBody>
      </p:sp>
      <p:sp>
        <p:nvSpPr>
          <p:cNvPr id="1013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Times New Roman" pitchFamily="18" charset="0"/>
              </a:defRPr>
            </a:lvl1pPr>
          </a:lstStyle>
          <a:p>
            <a:pPr>
              <a:defRPr/>
            </a:pPr>
            <a:endParaRPr lang="ru-RU"/>
          </a:p>
        </p:txBody>
      </p:sp>
      <p:sp>
        <p:nvSpPr>
          <p:cNvPr id="399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13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1013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Times New Roman" pitchFamily="18" charset="0"/>
              </a:defRPr>
            </a:lvl1pPr>
          </a:lstStyle>
          <a:p>
            <a:pPr>
              <a:defRPr/>
            </a:pPr>
            <a:endParaRPr lang="ru-RU"/>
          </a:p>
        </p:txBody>
      </p:sp>
      <p:sp>
        <p:nvSpPr>
          <p:cNvPr id="1013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Times New Roman" pitchFamily="18" charset="0"/>
              </a:defRPr>
            </a:lvl1pPr>
          </a:lstStyle>
          <a:p>
            <a:pPr>
              <a:defRPr/>
            </a:pPr>
            <a:fld id="{09BAB910-84D1-4472-B330-5C36F2C9ABB2}" type="slidenum">
              <a:rPr lang="ru-RU"/>
              <a:pPr>
                <a:defRPr/>
              </a:pPr>
              <a:t>‹#›</a:t>
            </a:fld>
            <a:endParaRPr lang="ru-RU"/>
          </a:p>
        </p:txBody>
      </p:sp>
    </p:spTree>
    <p:extLst>
      <p:ext uri="{BB962C8B-B14F-4D97-AF65-F5344CB8AC3E}">
        <p14:creationId xmlns="" xmlns:p14="http://schemas.microsoft.com/office/powerpoint/2010/main" val="31019279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pPr>
              <a:defRPr/>
            </a:pPr>
            <a:endParaRPr lang="ru-RU"/>
          </a:p>
        </p:txBody>
      </p:sp>
      <p:sp>
        <p:nvSpPr>
          <p:cNvPr id="19" name="Нижний колонтитул 18"/>
          <p:cNvSpPr>
            <a:spLocks noGrp="1"/>
          </p:cNvSpPr>
          <p:nvPr>
            <p:ph type="ftr" sz="quarter" idx="11"/>
          </p:nvPr>
        </p:nvSpPr>
        <p:spPr/>
        <p:txBody>
          <a:bodyPr/>
          <a:lstStyle/>
          <a:p>
            <a:pPr>
              <a:defRPr/>
            </a:pPr>
            <a:endParaRPr lang="ru-RU"/>
          </a:p>
        </p:txBody>
      </p:sp>
      <p:sp>
        <p:nvSpPr>
          <p:cNvPr id="27" name="Номер слайда 26"/>
          <p:cNvSpPr>
            <a:spLocks noGrp="1"/>
          </p:cNvSpPr>
          <p:nvPr>
            <p:ph type="sldNum" sz="quarter" idx="12"/>
          </p:nvPr>
        </p:nvSpPr>
        <p:spPr/>
        <p:txBody>
          <a:bodyPr/>
          <a:lstStyle/>
          <a:p>
            <a:pPr>
              <a:defRPr/>
            </a:pPr>
            <a:fld id="{32E3C445-F196-422A-B0F3-43CB05053197}" type="slidenum">
              <a:rPr lang="ru-RU" smtClean="0"/>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88532B68-5D9E-454D-9131-0B8FF6EAE52A}"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B717A858-3F60-46B6-80D7-78D9184E9320}"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130DBABA-93CF-4ACB-B486-FEA38E532FBB}"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669FA976-D01B-43F2-8295-106A366D77CB}" type="slidenum">
              <a:rPr lang="ru-RU" smtClean="0"/>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8AFF80D5-95C8-4692-9258-24906CF76923}" type="slidenum">
              <a:rPr lang="ru-RU" smtClean="0"/>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pPr>
              <a:defRPr/>
            </a:pPr>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pPr>
              <a:defRPr/>
            </a:pPr>
            <a:fld id="{FC90A429-51EC-4554-A478-788A9E70E0DB}" type="slidenum">
              <a:rPr lang="ru-RU" smtClean="0"/>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pPr>
              <a:defRPr/>
            </a:pPr>
            <a:endParaRPr lang="ru-RU"/>
          </a:p>
        </p:txBody>
      </p:sp>
      <p:sp>
        <p:nvSpPr>
          <p:cNvPr id="8" name="Номер слайда 7"/>
          <p:cNvSpPr>
            <a:spLocks noGrp="1"/>
          </p:cNvSpPr>
          <p:nvPr>
            <p:ph type="sldNum" sz="quarter" idx="11"/>
          </p:nvPr>
        </p:nvSpPr>
        <p:spPr/>
        <p:txBody>
          <a:bodyPr/>
          <a:lstStyle/>
          <a:p>
            <a:pPr>
              <a:defRPr/>
            </a:pPr>
            <a:fld id="{D1813A62-FA6E-4D88-9FB0-C70F731ACCC5}" type="slidenum">
              <a:rPr lang="ru-RU" smtClean="0"/>
              <a:pPr>
                <a:defRPr/>
              </a:pPr>
              <a:t>‹#›</a:t>
            </a:fld>
            <a:endParaRPr lang="ru-RU"/>
          </a:p>
        </p:txBody>
      </p:sp>
      <p:sp>
        <p:nvSpPr>
          <p:cNvPr id="9" name="Нижний колонтитул 8"/>
          <p:cNvSpPr>
            <a:spLocks noGrp="1"/>
          </p:cNvSpPr>
          <p:nvPr>
            <p:ph type="ftr" sz="quarter" idx="12"/>
          </p:nvPr>
        </p:nvSpPr>
        <p:spPr/>
        <p:txBody>
          <a:bodyPr/>
          <a:lstStyle/>
          <a:p>
            <a:pPr>
              <a:defRPr/>
            </a:pP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C8CD3DA5-CBDC-4831-9119-6026255C2401}"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a:xfrm>
            <a:off x="8156448" y="6422064"/>
            <a:ext cx="762000" cy="365125"/>
          </a:xfrm>
        </p:spPr>
        <p:txBody>
          <a:bodyPr/>
          <a:lstStyle/>
          <a:p>
            <a:pPr>
              <a:defRPr/>
            </a:pPr>
            <a:fld id="{44788EDC-E46E-482B-85CF-5D0E6F14E059}" type="slidenum">
              <a:rPr lang="ru-RU" smtClean="0"/>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E4E962E4-D493-46E5-8AD3-A9609D1B0C7F}" type="slidenum">
              <a:rPr lang="ru-RU" smtClean="0"/>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a:defRPr/>
            </a:pPr>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pPr>
              <a:defRPr/>
            </a:pPr>
            <a:fld id="{5F3D45DF-9330-4339-93BB-EF2F032F50AD}" type="slidenum">
              <a:rPr lang="ru-RU" smtClean="0"/>
              <a:pPr>
                <a:defRPr/>
              </a:pPr>
              <a:t>‹#›</a:t>
            </a:fld>
            <a:endParaRPr lang="ru-RU"/>
          </a:p>
        </p:txBody>
      </p:sp>
    </p:spTree>
  </p:cSld>
  <p:clrMap bg1="dk1" tx1="lt1" bg2="dk2" tx2="lt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hf sldNum="0"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0" y="642919"/>
            <a:ext cx="9144000" cy="3073420"/>
          </a:xfrm>
        </p:spPr>
        <p:txBody>
          <a:bodyPr>
            <a:normAutofit/>
          </a:bodyPr>
          <a:lstStyle/>
          <a:p>
            <a:pPr algn="ctr" eaLnBrk="1" hangingPunct="1">
              <a:defRPr/>
            </a:pPr>
            <a:r>
              <a:rPr lang="ru-RU" sz="4800" dirty="0" smtClean="0">
                <a:latin typeface="Times New Roman" pitchFamily="18" charset="0"/>
              </a:rPr>
              <a:t>Хирургическая тактика</a:t>
            </a:r>
            <a:br>
              <a:rPr lang="ru-RU" sz="4800" dirty="0" smtClean="0">
                <a:latin typeface="Times New Roman" pitchFamily="18" charset="0"/>
              </a:rPr>
            </a:br>
            <a:r>
              <a:rPr lang="ru-RU" sz="4800" dirty="0" smtClean="0">
                <a:latin typeface="Times New Roman" pitchFamily="18" charset="0"/>
              </a:rPr>
              <a:t>у больных деструктивным панкреатитом</a:t>
            </a:r>
            <a:endParaRPr lang="ru-RU" dirty="0" smtClean="0">
              <a:latin typeface="Times New Roman" pitchFamily="18" charset="0"/>
            </a:endParaRPr>
          </a:p>
        </p:txBody>
      </p:sp>
      <p:sp>
        <p:nvSpPr>
          <p:cNvPr id="40963" name="Rectangle 3"/>
          <p:cNvSpPr>
            <a:spLocks noGrp="1" noChangeArrowheads="1"/>
          </p:cNvSpPr>
          <p:nvPr>
            <p:ph type="subTitle" idx="1"/>
          </p:nvPr>
        </p:nvSpPr>
        <p:spPr>
          <a:xfrm>
            <a:off x="0" y="5072074"/>
            <a:ext cx="9144000" cy="1785927"/>
          </a:xfrm>
        </p:spPr>
        <p:txBody>
          <a:bodyPr/>
          <a:lstStyle/>
          <a:p>
            <a:pPr algn="ctr" eaLnBrk="1" hangingPunct="1">
              <a:spcBef>
                <a:spcPts val="0"/>
              </a:spcBef>
              <a:defRPr/>
            </a:pPr>
            <a:r>
              <a:rPr lang="ru-RU" sz="2700" b="1" dirty="0" smtClean="0">
                <a:latin typeface="Times New Roman" pitchFamily="18" charset="0"/>
              </a:rPr>
              <a:t>Кафедра хирургических болезней № 1 КГМУ</a:t>
            </a:r>
          </a:p>
          <a:p>
            <a:pPr algn="ctr" eaLnBrk="1" hangingPunct="1">
              <a:spcBef>
                <a:spcPts val="0"/>
              </a:spcBef>
              <a:defRPr/>
            </a:pPr>
            <a:r>
              <a:rPr lang="ru-RU" sz="2700" b="1" dirty="0" smtClean="0">
                <a:latin typeface="Times New Roman" pitchFamily="18" charset="0"/>
              </a:rPr>
              <a:t>зав.кафедрой профессор Д.М.Красильников</a:t>
            </a:r>
          </a:p>
          <a:p>
            <a:pPr eaLnBrk="1" hangingPunct="1">
              <a:defRPr/>
            </a:pPr>
            <a:endParaRPr lang="ru-RU" sz="2700" dirty="0" smtClean="0">
              <a:latin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rrowheads="1"/>
          </p:cNvSpPr>
          <p:nvPr>
            <p:ph type="title"/>
          </p:nvPr>
        </p:nvSpPr>
        <p:spPr/>
        <p:txBody>
          <a:bodyPr>
            <a:normAutofit fontScale="90000"/>
          </a:bodyPr>
          <a:lstStyle/>
          <a:p>
            <a:pPr eaLnBrk="1" hangingPunct="1">
              <a:defRPr/>
            </a:pPr>
            <a:r>
              <a:rPr lang="ru-RU" sz="4000" dirty="0" smtClean="0">
                <a:solidFill>
                  <a:schemeClr val="tx1"/>
                </a:solidFill>
              </a:rPr>
              <a:t>Причины развития панкреатита</a:t>
            </a:r>
          </a:p>
        </p:txBody>
      </p:sp>
      <p:sp>
        <p:nvSpPr>
          <p:cNvPr id="93187" name="Rectangle 3"/>
          <p:cNvSpPr>
            <a:spLocks noGrp="1" noChangeArrowheads="1"/>
          </p:cNvSpPr>
          <p:nvPr>
            <p:ph idx="1"/>
          </p:nvPr>
        </p:nvSpPr>
        <p:spPr/>
        <p:txBody>
          <a:bodyPr/>
          <a:lstStyle/>
          <a:p>
            <a:pPr eaLnBrk="1" hangingPunct="1">
              <a:defRPr/>
            </a:pPr>
            <a:r>
              <a:rPr lang="ru-RU" b="1" dirty="0" smtClean="0"/>
              <a:t>Токсико-аллергическая:</a:t>
            </a:r>
          </a:p>
          <a:p>
            <a:pPr eaLnBrk="1" hangingPunct="1">
              <a:buFont typeface="Wingdings" pitchFamily="2" charset="2"/>
              <a:buNone/>
              <a:defRPr/>
            </a:pPr>
            <a:r>
              <a:rPr lang="ru-RU" dirty="0" smtClean="0"/>
              <a:t>   пищевая и лекарственная аллергия – 7,3%</a:t>
            </a:r>
          </a:p>
          <a:p>
            <a:pPr eaLnBrk="1" hangingPunct="1">
              <a:buFont typeface="Wingdings" pitchFamily="2" charset="2"/>
              <a:buNone/>
              <a:defRPr/>
            </a:pPr>
            <a:r>
              <a:rPr lang="ru-RU" dirty="0" smtClean="0"/>
              <a:t>  прием алкоголя – 13,3%</a:t>
            </a:r>
          </a:p>
          <a:p>
            <a:pPr eaLnBrk="1" hangingPunct="1">
              <a:buFont typeface="Wingdings" pitchFamily="2" charset="2"/>
              <a:buNone/>
              <a:defRPr/>
            </a:pPr>
            <a:r>
              <a:rPr lang="ru-RU" dirty="0" smtClean="0"/>
              <a:t>   наличие очага инфекции – 11,1%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rrowheads="1"/>
          </p:cNvSpPr>
          <p:nvPr>
            <p:ph type="title"/>
          </p:nvPr>
        </p:nvSpPr>
        <p:spPr>
          <a:xfrm>
            <a:off x="357158" y="0"/>
            <a:ext cx="8501122" cy="1285860"/>
          </a:xfrm>
        </p:spPr>
        <p:txBody>
          <a:bodyPr/>
          <a:lstStyle/>
          <a:p>
            <a:pPr eaLnBrk="1" hangingPunct="1">
              <a:defRPr/>
            </a:pPr>
            <a:r>
              <a:rPr lang="ru-RU" sz="3200" dirty="0" smtClean="0">
                <a:solidFill>
                  <a:schemeClr val="tx1"/>
                </a:solidFill>
                <a:latin typeface="Times New Roman" pitchFamily="18" charset="0"/>
              </a:rPr>
              <a:t>Классификация острого панкреатита </a:t>
            </a:r>
            <a:br>
              <a:rPr lang="ru-RU" sz="3200" dirty="0" smtClean="0">
                <a:solidFill>
                  <a:schemeClr val="tx1"/>
                </a:solidFill>
                <a:latin typeface="Times New Roman" pitchFamily="18" charset="0"/>
              </a:rPr>
            </a:br>
            <a:r>
              <a:rPr lang="ru-RU" sz="3200" dirty="0" smtClean="0">
                <a:solidFill>
                  <a:schemeClr val="tx1"/>
                </a:solidFill>
                <a:latin typeface="Times New Roman" pitchFamily="18" charset="0"/>
              </a:rPr>
              <a:t>(Атланта, 1992)</a:t>
            </a:r>
            <a:r>
              <a:rPr lang="ru-RU" sz="3200" dirty="0" smtClean="0"/>
              <a:t> </a:t>
            </a:r>
          </a:p>
        </p:txBody>
      </p:sp>
      <p:sp>
        <p:nvSpPr>
          <p:cNvPr id="90115" name="Rectangle 3"/>
          <p:cNvSpPr>
            <a:spLocks noGrp="1" noChangeArrowheads="1"/>
          </p:cNvSpPr>
          <p:nvPr>
            <p:ph idx="1"/>
          </p:nvPr>
        </p:nvSpPr>
        <p:spPr>
          <a:xfrm>
            <a:off x="428596" y="1484313"/>
            <a:ext cx="8215370" cy="5373687"/>
          </a:xfrm>
        </p:spPr>
        <p:txBody>
          <a:bodyPr/>
          <a:lstStyle/>
          <a:p>
            <a:pPr eaLnBrk="1" hangingPunct="1">
              <a:buNone/>
              <a:defRPr/>
            </a:pPr>
            <a:r>
              <a:rPr lang="ru-RU" dirty="0" smtClean="0">
                <a:latin typeface="Times New Roman" pitchFamily="18" charset="0"/>
              </a:rPr>
              <a:t>I</a:t>
            </a:r>
            <a:r>
              <a:rPr lang="en-US" dirty="0" smtClean="0">
                <a:latin typeface="Times New Roman" pitchFamily="18" charset="0"/>
              </a:rPr>
              <a:t>.</a:t>
            </a:r>
            <a:r>
              <a:rPr lang="ru-RU" dirty="0" smtClean="0">
                <a:latin typeface="Times New Roman" pitchFamily="18" charset="0"/>
              </a:rPr>
              <a:t> Острый отечный (интерстициальный) панкреатит</a:t>
            </a:r>
          </a:p>
          <a:p>
            <a:pPr eaLnBrk="1" hangingPunct="1">
              <a:buFont typeface="Wingdings" pitchFamily="2" charset="2"/>
              <a:buNone/>
              <a:defRPr/>
            </a:pPr>
            <a:r>
              <a:rPr lang="ru-RU" dirty="0" smtClean="0">
                <a:latin typeface="Times New Roman" pitchFamily="18" charset="0"/>
              </a:rPr>
              <a:t>II. Стерильный панкреонекроз</a:t>
            </a:r>
          </a:p>
          <a:p>
            <a:pPr eaLnBrk="1" hangingPunct="1">
              <a:buFont typeface="Wingdings" pitchFamily="2" charset="2"/>
              <a:buNone/>
              <a:defRPr/>
            </a:pPr>
            <a:r>
              <a:rPr lang="ru-RU" dirty="0" smtClean="0">
                <a:latin typeface="Times New Roman" pitchFamily="18" charset="0"/>
              </a:rPr>
              <a:t>III. Инфицированный панкреонекроз</a:t>
            </a:r>
          </a:p>
          <a:p>
            <a:pPr eaLnBrk="1" hangingPunct="1">
              <a:buFont typeface="Wingdings" pitchFamily="2" charset="2"/>
              <a:buNone/>
              <a:defRPr/>
            </a:pPr>
            <a:r>
              <a:rPr lang="en-US" dirty="0" smtClean="0">
                <a:latin typeface="Times New Roman" pitchFamily="18" charset="0"/>
              </a:rPr>
              <a:t>IV. </a:t>
            </a:r>
            <a:r>
              <a:rPr lang="ru-RU" dirty="0" err="1" smtClean="0">
                <a:latin typeface="Times New Roman" pitchFamily="18" charset="0"/>
              </a:rPr>
              <a:t>Забрюшинная</a:t>
            </a:r>
            <a:r>
              <a:rPr lang="ru-RU" dirty="0" smtClean="0">
                <a:latin typeface="Times New Roman" pitchFamily="18" charset="0"/>
              </a:rPr>
              <a:t> флегмона, </a:t>
            </a:r>
            <a:r>
              <a:rPr lang="ru-RU" dirty="0" err="1" smtClean="0">
                <a:latin typeface="Times New Roman" pitchFamily="18" charset="0"/>
              </a:rPr>
              <a:t>парапанкреатический</a:t>
            </a:r>
            <a:r>
              <a:rPr lang="ru-RU" dirty="0" smtClean="0">
                <a:latin typeface="Times New Roman" pitchFamily="18" charset="0"/>
              </a:rPr>
              <a:t> абсцесс</a:t>
            </a:r>
          </a:p>
          <a:p>
            <a:pPr eaLnBrk="1" hangingPunct="1">
              <a:buFont typeface="Wingdings" pitchFamily="2" charset="2"/>
              <a:buNone/>
              <a:defRPr/>
            </a:pPr>
            <a:r>
              <a:rPr lang="en-US" dirty="0" smtClean="0">
                <a:latin typeface="Times New Roman" pitchFamily="18" charset="0"/>
              </a:rPr>
              <a:t>V. </a:t>
            </a:r>
            <a:r>
              <a:rPr lang="ru-RU" dirty="0" err="1" smtClean="0">
                <a:latin typeface="Times New Roman" pitchFamily="18" charset="0"/>
              </a:rPr>
              <a:t>Парапакреатическая</a:t>
            </a:r>
            <a:r>
              <a:rPr lang="ru-RU" dirty="0" smtClean="0">
                <a:latin typeface="Times New Roman" pitchFamily="18" charset="0"/>
              </a:rPr>
              <a:t> киста, ложная киста поджелудочной железы</a:t>
            </a:r>
          </a:p>
          <a:p>
            <a:pPr lvl="1" eaLnBrk="1" hangingPunct="1">
              <a:buNone/>
              <a:defRPr/>
            </a:pPr>
            <a:endParaRPr lang="ru-RU" dirty="0" smtClean="0">
              <a:latin typeface="Times New Roman" pitchFamily="18"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rrowheads="1"/>
          </p:cNvSpPr>
          <p:nvPr>
            <p:ph type="title"/>
          </p:nvPr>
        </p:nvSpPr>
        <p:spPr>
          <a:xfrm>
            <a:off x="285720" y="0"/>
            <a:ext cx="8643998" cy="1268413"/>
          </a:xfrm>
        </p:spPr>
        <p:txBody>
          <a:bodyPr/>
          <a:lstStyle/>
          <a:p>
            <a:pPr eaLnBrk="1" hangingPunct="1">
              <a:defRPr/>
            </a:pPr>
            <a:r>
              <a:rPr lang="ru-RU" sz="3200" dirty="0" smtClean="0">
                <a:latin typeface="Times New Roman" pitchFamily="18" charset="0"/>
              </a:rPr>
              <a:t>Местные осложнения стерильного панкреонекроза</a:t>
            </a:r>
          </a:p>
        </p:txBody>
      </p:sp>
      <p:sp>
        <p:nvSpPr>
          <p:cNvPr id="93187" name="Rectangle 3"/>
          <p:cNvSpPr>
            <a:spLocks noGrp="1" noChangeArrowheads="1"/>
          </p:cNvSpPr>
          <p:nvPr>
            <p:ph idx="1"/>
          </p:nvPr>
        </p:nvSpPr>
        <p:spPr>
          <a:xfrm>
            <a:off x="500034" y="1196975"/>
            <a:ext cx="8143932" cy="5661025"/>
          </a:xfrm>
        </p:spPr>
        <p:txBody>
          <a:bodyPr/>
          <a:lstStyle/>
          <a:p>
            <a:pPr eaLnBrk="1" hangingPunct="1">
              <a:lnSpc>
                <a:spcPct val="90000"/>
              </a:lnSpc>
              <a:defRPr/>
            </a:pPr>
            <a:r>
              <a:rPr lang="ru-RU" dirty="0" err="1" smtClean="0">
                <a:latin typeface="Times New Roman" pitchFamily="18" charset="0"/>
              </a:rPr>
              <a:t>Парапанкреатический</a:t>
            </a:r>
            <a:r>
              <a:rPr lang="ru-RU" dirty="0" smtClean="0">
                <a:latin typeface="Times New Roman" pitchFamily="18" charset="0"/>
              </a:rPr>
              <a:t> инфильтрат</a:t>
            </a:r>
          </a:p>
          <a:p>
            <a:pPr eaLnBrk="1" hangingPunct="1">
              <a:lnSpc>
                <a:spcPct val="90000"/>
              </a:lnSpc>
              <a:defRPr/>
            </a:pPr>
            <a:endParaRPr lang="ru-RU" dirty="0" smtClean="0">
              <a:latin typeface="Times New Roman" pitchFamily="18" charset="0"/>
            </a:endParaRPr>
          </a:p>
          <a:p>
            <a:pPr eaLnBrk="1" hangingPunct="1">
              <a:lnSpc>
                <a:spcPct val="90000"/>
              </a:lnSpc>
              <a:defRPr/>
            </a:pPr>
            <a:r>
              <a:rPr lang="ru-RU" dirty="0" smtClean="0">
                <a:latin typeface="Times New Roman" pitchFamily="18" charset="0"/>
              </a:rPr>
              <a:t>Асептическая некротическая флегмона забрюшинной клетчатки</a:t>
            </a:r>
          </a:p>
          <a:p>
            <a:pPr eaLnBrk="1" hangingPunct="1">
              <a:lnSpc>
                <a:spcPct val="90000"/>
              </a:lnSpc>
              <a:defRPr/>
            </a:pPr>
            <a:endParaRPr lang="ru-RU" dirty="0" smtClean="0">
              <a:latin typeface="Times New Roman" pitchFamily="18" charset="0"/>
            </a:endParaRPr>
          </a:p>
          <a:p>
            <a:pPr eaLnBrk="1" hangingPunct="1">
              <a:lnSpc>
                <a:spcPct val="90000"/>
              </a:lnSpc>
              <a:defRPr/>
            </a:pPr>
            <a:r>
              <a:rPr lang="ru-RU" dirty="0" smtClean="0">
                <a:latin typeface="Times New Roman" pitchFamily="18" charset="0"/>
              </a:rPr>
              <a:t>Ферментативный перитонит</a:t>
            </a:r>
          </a:p>
          <a:p>
            <a:pPr eaLnBrk="1" hangingPunct="1">
              <a:lnSpc>
                <a:spcPct val="90000"/>
              </a:lnSpc>
              <a:defRPr/>
            </a:pPr>
            <a:endParaRPr lang="ru-RU" dirty="0" smtClean="0">
              <a:latin typeface="Times New Roman" pitchFamily="18" charset="0"/>
            </a:endParaRPr>
          </a:p>
          <a:p>
            <a:pPr eaLnBrk="1" hangingPunct="1">
              <a:lnSpc>
                <a:spcPct val="90000"/>
              </a:lnSpc>
              <a:defRPr/>
            </a:pPr>
            <a:r>
              <a:rPr lang="ru-RU" dirty="0" smtClean="0">
                <a:latin typeface="Times New Roman" pitchFamily="18" charset="0"/>
              </a:rPr>
              <a:t>Стерильная </a:t>
            </a:r>
            <a:r>
              <a:rPr lang="ru-RU" dirty="0" err="1" smtClean="0">
                <a:latin typeface="Times New Roman" pitchFamily="18" charset="0"/>
              </a:rPr>
              <a:t>псевдокиста</a:t>
            </a:r>
            <a:endParaRPr lang="ru-RU" dirty="0" smtClean="0">
              <a:latin typeface="Times New Roman" pitchFamily="18" charset="0"/>
            </a:endParaRPr>
          </a:p>
          <a:p>
            <a:pPr eaLnBrk="1" hangingPunct="1">
              <a:lnSpc>
                <a:spcPct val="90000"/>
              </a:lnSpc>
              <a:defRPr/>
            </a:pPr>
            <a:endParaRPr lang="ru-RU" dirty="0" smtClean="0">
              <a:latin typeface="Times New Roman" pitchFamily="18" charset="0"/>
            </a:endParaRPr>
          </a:p>
          <a:p>
            <a:pPr eaLnBrk="1" hangingPunct="1">
              <a:lnSpc>
                <a:spcPct val="90000"/>
              </a:lnSpc>
              <a:defRPr/>
            </a:pPr>
            <a:r>
              <a:rPr lang="ru-RU" dirty="0" err="1" smtClean="0">
                <a:latin typeface="Times New Roman" pitchFamily="18" charset="0"/>
              </a:rPr>
              <a:t>Аррозивные</a:t>
            </a:r>
            <a:r>
              <a:rPr lang="ru-RU" dirty="0" smtClean="0">
                <a:latin typeface="Times New Roman" pitchFamily="18" charset="0"/>
              </a:rPr>
              <a:t> кровотечения</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rrowheads="1"/>
          </p:cNvSpPr>
          <p:nvPr>
            <p:ph type="title"/>
          </p:nvPr>
        </p:nvSpPr>
        <p:spPr>
          <a:xfrm>
            <a:off x="714348" y="1"/>
            <a:ext cx="8429652" cy="1071546"/>
          </a:xfrm>
        </p:spPr>
        <p:txBody>
          <a:bodyPr/>
          <a:lstStyle/>
          <a:p>
            <a:pPr eaLnBrk="1" hangingPunct="1">
              <a:defRPr/>
            </a:pPr>
            <a:r>
              <a:rPr lang="ru-RU" sz="3200" dirty="0" smtClean="0">
                <a:latin typeface="Times New Roman" pitchFamily="18" charset="0"/>
              </a:rPr>
              <a:t>Местные осложнения инфицированного панкреонекроза</a:t>
            </a:r>
          </a:p>
        </p:txBody>
      </p:sp>
      <p:sp>
        <p:nvSpPr>
          <p:cNvPr id="95235" name="Rectangle 3"/>
          <p:cNvSpPr>
            <a:spLocks noGrp="1" noChangeArrowheads="1"/>
          </p:cNvSpPr>
          <p:nvPr>
            <p:ph idx="1"/>
          </p:nvPr>
        </p:nvSpPr>
        <p:spPr>
          <a:xfrm>
            <a:off x="0" y="1125538"/>
            <a:ext cx="9144000" cy="5732462"/>
          </a:xfrm>
        </p:spPr>
        <p:txBody>
          <a:bodyPr/>
          <a:lstStyle/>
          <a:p>
            <a:pPr eaLnBrk="1" hangingPunct="1">
              <a:lnSpc>
                <a:spcPct val="80000"/>
              </a:lnSpc>
              <a:defRPr/>
            </a:pPr>
            <a:r>
              <a:rPr lang="ru-RU" sz="3000" dirty="0" smtClean="0">
                <a:latin typeface="Times New Roman" pitchFamily="18" charset="0"/>
              </a:rPr>
              <a:t>Септическая флегмона забрюшинной клетчатки</a:t>
            </a:r>
          </a:p>
          <a:p>
            <a:pPr eaLnBrk="1" hangingPunct="1">
              <a:lnSpc>
                <a:spcPct val="80000"/>
              </a:lnSpc>
              <a:defRPr/>
            </a:pPr>
            <a:endParaRPr lang="ru-RU" sz="3000" dirty="0" smtClean="0">
              <a:latin typeface="Times New Roman" pitchFamily="18" charset="0"/>
            </a:endParaRPr>
          </a:p>
          <a:p>
            <a:pPr eaLnBrk="1" hangingPunct="1">
              <a:lnSpc>
                <a:spcPct val="80000"/>
              </a:lnSpc>
              <a:defRPr/>
            </a:pPr>
            <a:r>
              <a:rPr lang="ru-RU" sz="3000" dirty="0" err="1" smtClean="0">
                <a:latin typeface="Times New Roman" pitchFamily="18" charset="0"/>
              </a:rPr>
              <a:t>Панкреатогенный</a:t>
            </a:r>
            <a:r>
              <a:rPr lang="ru-RU" sz="3000" dirty="0" smtClean="0">
                <a:latin typeface="Times New Roman" pitchFamily="18" charset="0"/>
              </a:rPr>
              <a:t> абсцесс</a:t>
            </a:r>
          </a:p>
          <a:p>
            <a:pPr eaLnBrk="1" hangingPunct="1">
              <a:lnSpc>
                <a:spcPct val="80000"/>
              </a:lnSpc>
              <a:defRPr/>
            </a:pPr>
            <a:endParaRPr lang="ru-RU" sz="3000" dirty="0" smtClean="0">
              <a:latin typeface="Times New Roman" pitchFamily="18" charset="0"/>
            </a:endParaRPr>
          </a:p>
          <a:p>
            <a:pPr eaLnBrk="1" hangingPunct="1">
              <a:lnSpc>
                <a:spcPct val="80000"/>
              </a:lnSpc>
              <a:defRPr/>
            </a:pPr>
            <a:r>
              <a:rPr lang="ru-RU" sz="3000" dirty="0" smtClean="0">
                <a:latin typeface="Times New Roman" pitchFamily="18" charset="0"/>
              </a:rPr>
              <a:t>Перитонит (гнойный, гнойно-фибринозный)</a:t>
            </a:r>
          </a:p>
          <a:p>
            <a:pPr eaLnBrk="1" hangingPunct="1">
              <a:lnSpc>
                <a:spcPct val="80000"/>
              </a:lnSpc>
              <a:defRPr/>
            </a:pPr>
            <a:endParaRPr lang="ru-RU" sz="3000" dirty="0" smtClean="0">
              <a:latin typeface="Times New Roman" pitchFamily="18" charset="0"/>
            </a:endParaRPr>
          </a:p>
          <a:p>
            <a:pPr eaLnBrk="1" hangingPunct="1">
              <a:lnSpc>
                <a:spcPct val="80000"/>
              </a:lnSpc>
              <a:defRPr/>
            </a:pPr>
            <a:r>
              <a:rPr lang="ru-RU" sz="3000" dirty="0" smtClean="0">
                <a:latin typeface="Times New Roman" pitchFamily="18" charset="0"/>
              </a:rPr>
              <a:t>Инфицированная </a:t>
            </a:r>
            <a:r>
              <a:rPr lang="ru-RU" sz="3000" dirty="0" err="1" smtClean="0">
                <a:latin typeface="Times New Roman" pitchFamily="18" charset="0"/>
              </a:rPr>
              <a:t>псевдокиста</a:t>
            </a:r>
            <a:endParaRPr lang="ru-RU" sz="3000" dirty="0" smtClean="0">
              <a:latin typeface="Times New Roman" pitchFamily="18" charset="0"/>
            </a:endParaRPr>
          </a:p>
          <a:p>
            <a:pPr eaLnBrk="1" hangingPunct="1">
              <a:lnSpc>
                <a:spcPct val="80000"/>
              </a:lnSpc>
              <a:defRPr/>
            </a:pPr>
            <a:endParaRPr lang="ru-RU" sz="3000" dirty="0" smtClean="0">
              <a:latin typeface="Times New Roman" pitchFamily="18" charset="0"/>
            </a:endParaRPr>
          </a:p>
          <a:p>
            <a:pPr eaLnBrk="1" hangingPunct="1">
              <a:lnSpc>
                <a:spcPct val="80000"/>
              </a:lnSpc>
              <a:defRPr/>
            </a:pPr>
            <a:r>
              <a:rPr lang="ru-RU" sz="3000" dirty="0" err="1" smtClean="0">
                <a:latin typeface="Times New Roman" pitchFamily="18" charset="0"/>
              </a:rPr>
              <a:t>Аррозивные</a:t>
            </a:r>
            <a:r>
              <a:rPr lang="ru-RU" sz="3000" dirty="0" smtClean="0">
                <a:latin typeface="Times New Roman" pitchFamily="18" charset="0"/>
              </a:rPr>
              <a:t> кровотечения</a:t>
            </a:r>
          </a:p>
          <a:p>
            <a:pPr eaLnBrk="1" hangingPunct="1">
              <a:lnSpc>
                <a:spcPct val="80000"/>
              </a:lnSpc>
              <a:defRPr/>
            </a:pPr>
            <a:endParaRPr lang="ru-RU" sz="3000" dirty="0" smtClean="0">
              <a:latin typeface="Times New Roman" pitchFamily="18" charset="0"/>
            </a:endParaRPr>
          </a:p>
          <a:p>
            <a:pPr eaLnBrk="1" hangingPunct="1">
              <a:lnSpc>
                <a:spcPct val="80000"/>
              </a:lnSpc>
              <a:defRPr/>
            </a:pPr>
            <a:r>
              <a:rPr lang="ru-RU" sz="3000" dirty="0" smtClean="0">
                <a:latin typeface="Times New Roman" pitchFamily="18" charset="0"/>
              </a:rPr>
              <a:t>Наружные, внутренние свищи (желудочные, кишечные, панкреатические)</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rrowheads="1"/>
          </p:cNvSpPr>
          <p:nvPr>
            <p:ph type="title"/>
          </p:nvPr>
        </p:nvSpPr>
        <p:spPr>
          <a:xfrm>
            <a:off x="428596" y="0"/>
            <a:ext cx="8715404" cy="1196975"/>
          </a:xfrm>
        </p:spPr>
        <p:txBody>
          <a:bodyPr/>
          <a:lstStyle/>
          <a:p>
            <a:pPr eaLnBrk="1" hangingPunct="1">
              <a:defRPr/>
            </a:pPr>
            <a:r>
              <a:rPr lang="ru-RU" sz="3200" dirty="0" smtClean="0">
                <a:solidFill>
                  <a:schemeClr val="tx1"/>
                </a:solidFill>
                <a:latin typeface="Times New Roman" pitchFamily="18" charset="0"/>
              </a:rPr>
              <a:t>Системные осложнения панкреонекроза</a:t>
            </a:r>
          </a:p>
        </p:txBody>
      </p:sp>
      <p:sp>
        <p:nvSpPr>
          <p:cNvPr id="96259" name="Rectangle 3"/>
          <p:cNvSpPr>
            <a:spLocks noGrp="1" noChangeArrowheads="1"/>
          </p:cNvSpPr>
          <p:nvPr>
            <p:ph idx="1"/>
          </p:nvPr>
        </p:nvSpPr>
        <p:spPr>
          <a:xfrm>
            <a:off x="0" y="1268413"/>
            <a:ext cx="9144000" cy="5327650"/>
          </a:xfrm>
        </p:spPr>
        <p:txBody>
          <a:bodyPr>
            <a:normAutofit lnSpcReduction="10000"/>
          </a:bodyPr>
          <a:lstStyle/>
          <a:p>
            <a:pPr eaLnBrk="1" hangingPunct="1">
              <a:defRPr/>
            </a:pPr>
            <a:endParaRPr lang="ru-RU" sz="2800" dirty="0" smtClean="0">
              <a:latin typeface="Times New Roman" pitchFamily="18" charset="0"/>
            </a:endParaRPr>
          </a:p>
          <a:p>
            <a:pPr eaLnBrk="1" hangingPunct="1">
              <a:defRPr/>
            </a:pPr>
            <a:r>
              <a:rPr lang="ru-RU" sz="2800" dirty="0" err="1" smtClean="0">
                <a:latin typeface="Times New Roman" pitchFamily="18" charset="0"/>
              </a:rPr>
              <a:t>Панкретогенный</a:t>
            </a:r>
            <a:r>
              <a:rPr lang="ru-RU" sz="2800" dirty="0" smtClean="0">
                <a:latin typeface="Times New Roman" pitchFamily="18" charset="0"/>
              </a:rPr>
              <a:t> шок при стерильном </a:t>
            </a:r>
            <a:r>
              <a:rPr lang="ru-RU" sz="2800" dirty="0" err="1" smtClean="0">
                <a:latin typeface="Times New Roman" pitchFamily="18" charset="0"/>
              </a:rPr>
              <a:t>панкреонекрозе</a:t>
            </a:r>
            <a:endParaRPr lang="ru-RU" sz="2800" dirty="0" smtClean="0">
              <a:latin typeface="Times New Roman" pitchFamily="18" charset="0"/>
            </a:endParaRPr>
          </a:p>
          <a:p>
            <a:pPr eaLnBrk="1" hangingPunct="1">
              <a:defRPr/>
            </a:pPr>
            <a:endParaRPr lang="ru-RU" sz="2800" dirty="0" smtClean="0">
              <a:latin typeface="Times New Roman" pitchFamily="18" charset="0"/>
            </a:endParaRPr>
          </a:p>
          <a:p>
            <a:pPr eaLnBrk="1" hangingPunct="1">
              <a:defRPr/>
            </a:pPr>
            <a:r>
              <a:rPr lang="ru-RU" sz="2800" dirty="0" smtClean="0">
                <a:latin typeface="Times New Roman" pitchFamily="18" charset="0"/>
              </a:rPr>
              <a:t>Септический шок при инфицированном </a:t>
            </a:r>
            <a:r>
              <a:rPr lang="ru-RU" sz="2800" dirty="0" err="1" smtClean="0">
                <a:latin typeface="Times New Roman" pitchFamily="18" charset="0"/>
              </a:rPr>
              <a:t>панкреонекрозе</a:t>
            </a:r>
            <a:endParaRPr lang="ru-RU" sz="2800" dirty="0" smtClean="0">
              <a:latin typeface="Times New Roman" pitchFamily="18" charset="0"/>
            </a:endParaRPr>
          </a:p>
          <a:p>
            <a:pPr eaLnBrk="1" hangingPunct="1">
              <a:defRPr/>
            </a:pPr>
            <a:endParaRPr lang="ru-RU" sz="2800" dirty="0" smtClean="0">
              <a:latin typeface="Times New Roman" pitchFamily="18" charset="0"/>
            </a:endParaRPr>
          </a:p>
          <a:p>
            <a:pPr eaLnBrk="1" hangingPunct="1">
              <a:defRPr/>
            </a:pPr>
            <a:r>
              <a:rPr lang="ru-RU" sz="2800" dirty="0" err="1" smtClean="0">
                <a:latin typeface="Times New Roman" pitchFamily="18" charset="0"/>
              </a:rPr>
              <a:t>Полиорганная</a:t>
            </a:r>
            <a:r>
              <a:rPr lang="ru-RU" sz="2800" dirty="0" smtClean="0">
                <a:latin typeface="Times New Roman" pitchFamily="18" charset="0"/>
              </a:rPr>
              <a:t> недостаточность как при стерильном, так  и инфицированном </a:t>
            </a:r>
            <a:r>
              <a:rPr lang="ru-RU" sz="2800" dirty="0" err="1" smtClean="0">
                <a:latin typeface="Times New Roman" pitchFamily="18" charset="0"/>
              </a:rPr>
              <a:t>панкреонекрозе</a:t>
            </a:r>
            <a:r>
              <a:rPr lang="ru-RU" sz="2800" dirty="0" smtClean="0">
                <a:latin typeface="Times New Roman" pitchFamily="18" charset="0"/>
              </a:rPr>
              <a:t> и их осложнениях</a:t>
            </a:r>
          </a:p>
          <a:p>
            <a:pPr eaLnBrk="1" hangingPunct="1">
              <a:defRPr/>
            </a:pPr>
            <a:endParaRPr lang="ru-RU" sz="2800" dirty="0" smtClean="0">
              <a:latin typeface="Times New Roman" pitchFamily="18" charset="0"/>
            </a:endParaRPr>
          </a:p>
          <a:p>
            <a:pPr eaLnBrk="1" hangingPunct="1">
              <a:defRPr/>
            </a:pPr>
            <a:r>
              <a:rPr lang="ru-RU" sz="2800" dirty="0" err="1" smtClean="0">
                <a:latin typeface="Times New Roman" pitchFamily="18" charset="0"/>
              </a:rPr>
              <a:t>Коагулопатии</a:t>
            </a:r>
            <a:r>
              <a:rPr lang="ru-RU" sz="2800" dirty="0" smtClean="0">
                <a:latin typeface="Times New Roman" pitchFamily="18" charset="0"/>
              </a:rPr>
              <a:t>, </a:t>
            </a:r>
            <a:r>
              <a:rPr lang="ru-RU" sz="2800" dirty="0" err="1" smtClean="0">
                <a:latin typeface="Times New Roman" pitchFamily="18" charset="0"/>
              </a:rPr>
              <a:t>ДВС-синдром</a:t>
            </a:r>
            <a:r>
              <a:rPr lang="ru-RU" sz="2800" dirty="0" smtClean="0">
                <a:latin typeface="Times New Roman" pitchFamily="18" charset="0"/>
              </a:rPr>
              <a:t>, тромбоэмболические осложнения</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rrowheads="1"/>
          </p:cNvSpPr>
          <p:nvPr>
            <p:ph type="title"/>
          </p:nvPr>
        </p:nvSpPr>
        <p:spPr>
          <a:xfrm>
            <a:off x="457200" y="0"/>
            <a:ext cx="8229600" cy="836613"/>
          </a:xfrm>
        </p:spPr>
        <p:txBody>
          <a:bodyPr/>
          <a:lstStyle/>
          <a:p>
            <a:r>
              <a:rPr lang="ru-RU" sz="3200" dirty="0">
                <a:latin typeface="Times New Roman" pitchFamily="18" charset="0"/>
              </a:rPr>
              <a:t>Лабораторные методы исследования</a:t>
            </a:r>
          </a:p>
        </p:txBody>
      </p:sp>
      <p:sp>
        <p:nvSpPr>
          <p:cNvPr id="94211" name="Rectangle 3"/>
          <p:cNvSpPr>
            <a:spLocks noGrp="1" noChangeArrowheads="1"/>
          </p:cNvSpPr>
          <p:nvPr>
            <p:ph idx="1"/>
          </p:nvPr>
        </p:nvSpPr>
        <p:spPr>
          <a:xfrm>
            <a:off x="0" y="908050"/>
            <a:ext cx="9144000" cy="5834063"/>
          </a:xfrm>
        </p:spPr>
        <p:txBody>
          <a:bodyPr/>
          <a:lstStyle/>
          <a:p>
            <a:r>
              <a:rPr lang="ru-RU" sz="3000" dirty="0">
                <a:latin typeface="Times New Roman" pitchFamily="18" charset="0"/>
              </a:rPr>
              <a:t>ОАК, ОАМ, </a:t>
            </a:r>
            <a:r>
              <a:rPr lang="ru-RU" sz="3000" dirty="0" smtClean="0">
                <a:latin typeface="Times New Roman" pitchFamily="18" charset="0"/>
              </a:rPr>
              <a:t>биохимический </a:t>
            </a:r>
            <a:r>
              <a:rPr lang="ru-RU" sz="3000" dirty="0">
                <a:latin typeface="Times New Roman" pitchFamily="18" charset="0"/>
              </a:rPr>
              <a:t>анализ </a:t>
            </a:r>
            <a:r>
              <a:rPr lang="ru-RU" sz="3000" dirty="0" smtClean="0">
                <a:latin typeface="Times New Roman" pitchFamily="18" charset="0"/>
              </a:rPr>
              <a:t>крови (амилаза, билирубин, мочевина и др.)</a:t>
            </a:r>
            <a:endParaRPr lang="ru-RU" sz="3000" dirty="0">
              <a:latin typeface="Times New Roman" pitchFamily="18" charset="0"/>
            </a:endParaRPr>
          </a:p>
          <a:p>
            <a:r>
              <a:rPr lang="ru-RU" sz="3000" dirty="0" err="1">
                <a:latin typeface="Times New Roman" pitchFamily="18" charset="0"/>
              </a:rPr>
              <a:t>Коагулограмма</a:t>
            </a:r>
            <a:endParaRPr lang="ru-RU" sz="3000" dirty="0">
              <a:latin typeface="Times New Roman" pitchFamily="18" charset="0"/>
            </a:endParaRPr>
          </a:p>
          <a:p>
            <a:r>
              <a:rPr lang="ru-RU" sz="3000" dirty="0">
                <a:latin typeface="Times New Roman" pitchFamily="18" charset="0"/>
              </a:rPr>
              <a:t>С - реактивный белок (в количественных единицах) </a:t>
            </a:r>
          </a:p>
          <a:p>
            <a:r>
              <a:rPr lang="ru-RU" sz="3000" dirty="0">
                <a:latin typeface="Times New Roman" pitchFamily="18" charset="0"/>
              </a:rPr>
              <a:t>Газовый состав крови </a:t>
            </a:r>
          </a:p>
          <a:p>
            <a:r>
              <a:rPr lang="ru-RU" sz="3000" dirty="0" err="1">
                <a:latin typeface="Times New Roman" pitchFamily="18" charset="0"/>
              </a:rPr>
              <a:t>Иммунограмма</a:t>
            </a:r>
            <a:r>
              <a:rPr lang="ru-RU" sz="3000" dirty="0">
                <a:latin typeface="Times New Roman" pitchFamily="18" charset="0"/>
              </a:rPr>
              <a:t> (включая определение ИЛ 1, 2, 6, 8, 10, ТНФ -а ) </a:t>
            </a:r>
          </a:p>
          <a:p>
            <a:r>
              <a:rPr lang="ru-RU" sz="3000" dirty="0" err="1">
                <a:latin typeface="Times New Roman" pitchFamily="18" charset="0"/>
              </a:rPr>
              <a:t>Прокальцитонин</a:t>
            </a:r>
            <a:r>
              <a:rPr lang="ru-RU" sz="3000" dirty="0">
                <a:latin typeface="Times New Roman" pitchFamily="18" charset="0"/>
              </a:rPr>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rrowheads="1"/>
          </p:cNvSpPr>
          <p:nvPr>
            <p:ph type="title"/>
          </p:nvPr>
        </p:nvSpPr>
        <p:spPr>
          <a:xfrm>
            <a:off x="0" y="0"/>
            <a:ext cx="9144000" cy="1196975"/>
          </a:xfrm>
        </p:spPr>
        <p:txBody>
          <a:bodyPr/>
          <a:lstStyle/>
          <a:p>
            <a:pPr eaLnBrk="1" hangingPunct="1">
              <a:defRPr/>
            </a:pPr>
            <a:r>
              <a:rPr lang="ru-RU" sz="3200" dirty="0" smtClean="0">
                <a:solidFill>
                  <a:schemeClr val="tx1"/>
                </a:solidFill>
                <a:latin typeface="Times New Roman" pitchFamily="18" charset="0"/>
              </a:rPr>
              <a:t>Лабораторная диагностика</a:t>
            </a:r>
          </a:p>
        </p:txBody>
      </p:sp>
      <p:sp>
        <p:nvSpPr>
          <p:cNvPr id="97283" name="Rectangle 3"/>
          <p:cNvSpPr>
            <a:spLocks noGrp="1" noChangeArrowheads="1"/>
          </p:cNvSpPr>
          <p:nvPr>
            <p:ph idx="1"/>
          </p:nvPr>
        </p:nvSpPr>
        <p:spPr>
          <a:xfrm>
            <a:off x="0" y="1125538"/>
            <a:ext cx="9144000" cy="5732462"/>
          </a:xfrm>
        </p:spPr>
        <p:txBody>
          <a:bodyPr/>
          <a:lstStyle/>
          <a:p>
            <a:pPr eaLnBrk="1" hangingPunct="1">
              <a:defRPr/>
            </a:pPr>
            <a:r>
              <a:rPr lang="ru-RU" sz="2800" dirty="0" smtClean="0">
                <a:latin typeface="Times New Roman" pitchFamily="18" charset="0"/>
              </a:rPr>
              <a:t>Нормальный уровень амилазы в крови и </a:t>
            </a:r>
            <a:r>
              <a:rPr lang="ru-RU" sz="2800" dirty="0" err="1" smtClean="0">
                <a:latin typeface="Times New Roman" pitchFamily="18" charset="0"/>
              </a:rPr>
              <a:t>гипоамилаземия</a:t>
            </a:r>
            <a:r>
              <a:rPr lang="ru-RU" sz="2800" dirty="0" smtClean="0">
                <a:latin typeface="Times New Roman" pitchFamily="18" charset="0"/>
              </a:rPr>
              <a:t> – свидетельствует о распространенном </a:t>
            </a:r>
            <a:r>
              <a:rPr lang="ru-RU" sz="2800" dirty="0" err="1" smtClean="0">
                <a:latin typeface="Times New Roman" pitchFamily="18" charset="0"/>
              </a:rPr>
              <a:t>панкреонекрозе</a:t>
            </a:r>
            <a:r>
              <a:rPr lang="ru-RU" sz="2800" dirty="0" smtClean="0">
                <a:latin typeface="Times New Roman" pitchFamily="18" charset="0"/>
              </a:rPr>
              <a:t> и утрате ее </a:t>
            </a:r>
            <a:r>
              <a:rPr lang="ru-RU" sz="2800" dirty="0" err="1" smtClean="0">
                <a:latin typeface="Times New Roman" pitchFamily="18" charset="0"/>
              </a:rPr>
              <a:t>эксекреторной</a:t>
            </a:r>
            <a:r>
              <a:rPr lang="ru-RU" sz="2800" dirty="0" smtClean="0">
                <a:latin typeface="Times New Roman" pitchFamily="18" charset="0"/>
              </a:rPr>
              <a:t> функции</a:t>
            </a:r>
          </a:p>
          <a:p>
            <a:pPr eaLnBrk="1" hangingPunct="1">
              <a:defRPr/>
            </a:pPr>
            <a:endParaRPr lang="ru-RU" sz="2800" dirty="0" smtClean="0">
              <a:latin typeface="Times New Roman" pitchFamily="18" charset="0"/>
            </a:endParaRPr>
          </a:p>
          <a:p>
            <a:pPr eaLnBrk="1" hangingPunct="1">
              <a:defRPr/>
            </a:pPr>
            <a:r>
              <a:rPr lang="ru-RU" sz="2800" dirty="0" smtClean="0">
                <a:latin typeface="Times New Roman" pitchFamily="18" charset="0"/>
              </a:rPr>
              <a:t>Уровень амилазы, липазы, </a:t>
            </a:r>
            <a:r>
              <a:rPr lang="ru-RU" sz="2800" dirty="0" err="1" smtClean="0">
                <a:latin typeface="Times New Roman" pitchFamily="18" charset="0"/>
              </a:rPr>
              <a:t>эластазы</a:t>
            </a:r>
            <a:r>
              <a:rPr lang="ru-RU" sz="2800" dirty="0" smtClean="0">
                <a:latin typeface="Times New Roman" pitchFamily="18" charset="0"/>
              </a:rPr>
              <a:t> не </a:t>
            </a:r>
            <a:r>
              <a:rPr lang="ru-RU" sz="2800" dirty="0" err="1" smtClean="0">
                <a:latin typeface="Times New Roman" pitchFamily="18" charset="0"/>
              </a:rPr>
              <a:t>коррелируются</a:t>
            </a:r>
            <a:r>
              <a:rPr lang="ru-RU" sz="2800" dirty="0" smtClean="0">
                <a:latin typeface="Times New Roman" pitchFamily="18" charset="0"/>
              </a:rPr>
              <a:t> с тяжестью процесса, и не имеют решающего значения в  дифференциации формы заболевания</a:t>
            </a:r>
          </a:p>
          <a:p>
            <a:pPr eaLnBrk="1" hangingPunct="1">
              <a:defRPr/>
            </a:pPr>
            <a:endParaRPr lang="ru-RU" sz="2800" dirty="0" smtClean="0">
              <a:latin typeface="Times New Roman" pitchFamily="18" charset="0"/>
            </a:endParaRPr>
          </a:p>
          <a:p>
            <a:pPr eaLnBrk="1" hangingPunct="1">
              <a:defRPr/>
            </a:pPr>
            <a:r>
              <a:rPr lang="ru-RU" sz="2800" dirty="0" smtClean="0">
                <a:latin typeface="Times New Roman" pitchFamily="18" charset="0"/>
              </a:rPr>
              <a:t>Увеличение </a:t>
            </a:r>
            <a:r>
              <a:rPr lang="ru-RU" sz="2800" dirty="0" err="1" smtClean="0">
                <a:latin typeface="Times New Roman" pitchFamily="18" charset="0"/>
              </a:rPr>
              <a:t>прокальцитонина</a:t>
            </a:r>
            <a:r>
              <a:rPr lang="ru-RU" sz="2800" dirty="0" smtClean="0">
                <a:latin typeface="Times New Roman" pitchFamily="18" charset="0"/>
              </a:rPr>
              <a:t> в крови более 1,8 </a:t>
            </a:r>
            <a:r>
              <a:rPr lang="ru-RU" sz="2800" dirty="0" err="1" smtClean="0">
                <a:latin typeface="Times New Roman" pitchFamily="18" charset="0"/>
              </a:rPr>
              <a:t>нг</a:t>
            </a:r>
            <a:r>
              <a:rPr lang="ru-RU" sz="2800" dirty="0" smtClean="0">
                <a:latin typeface="Times New Roman" pitchFamily="18" charset="0"/>
              </a:rPr>
              <a:t>/мл в двух последовательных исследованиях – маркер инфицирования</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rrowheads="1"/>
          </p:cNvSpPr>
          <p:nvPr>
            <p:ph type="title"/>
          </p:nvPr>
        </p:nvSpPr>
        <p:spPr>
          <a:xfrm>
            <a:off x="0" y="0"/>
            <a:ext cx="9144000" cy="1000108"/>
          </a:xfrm>
        </p:spPr>
        <p:txBody>
          <a:bodyPr/>
          <a:lstStyle/>
          <a:p>
            <a:pPr eaLnBrk="1" hangingPunct="1">
              <a:defRPr/>
            </a:pPr>
            <a:r>
              <a:rPr lang="ru-RU" sz="3200" dirty="0" smtClean="0">
                <a:solidFill>
                  <a:schemeClr val="tx1"/>
                </a:solidFill>
                <a:latin typeface="Times New Roman" pitchFamily="18" charset="0"/>
              </a:rPr>
              <a:t>Инструментальные методы исследования</a:t>
            </a:r>
            <a:endParaRPr lang="ru-RU" sz="3200" dirty="0" smtClean="0">
              <a:solidFill>
                <a:schemeClr val="tx1"/>
              </a:solidFill>
            </a:endParaRPr>
          </a:p>
        </p:txBody>
      </p:sp>
      <p:sp>
        <p:nvSpPr>
          <p:cNvPr id="91139" name="Rectangle 3"/>
          <p:cNvSpPr>
            <a:spLocks noGrp="1" noChangeArrowheads="1"/>
          </p:cNvSpPr>
          <p:nvPr>
            <p:ph idx="1"/>
          </p:nvPr>
        </p:nvSpPr>
        <p:spPr>
          <a:xfrm>
            <a:off x="0" y="1000107"/>
            <a:ext cx="9144000" cy="5857893"/>
          </a:xfrm>
        </p:spPr>
        <p:txBody>
          <a:bodyPr/>
          <a:lstStyle/>
          <a:p>
            <a:pPr eaLnBrk="1" hangingPunct="1">
              <a:lnSpc>
                <a:spcPct val="90000"/>
              </a:lnSpc>
              <a:defRPr/>
            </a:pPr>
            <a:r>
              <a:rPr lang="ru-RU" sz="3000" dirty="0" smtClean="0">
                <a:latin typeface="Times New Roman" pitchFamily="18" charset="0"/>
              </a:rPr>
              <a:t>Обзорная  рентгенография органов брюшной полости</a:t>
            </a:r>
          </a:p>
          <a:p>
            <a:pPr eaLnBrk="1" hangingPunct="1">
              <a:lnSpc>
                <a:spcPct val="90000"/>
              </a:lnSpc>
              <a:defRPr/>
            </a:pPr>
            <a:r>
              <a:rPr lang="ru-RU" sz="3000" dirty="0" smtClean="0">
                <a:latin typeface="Times New Roman" pitchFamily="18" charset="0"/>
              </a:rPr>
              <a:t>Рентгенография органов грудной полости</a:t>
            </a:r>
          </a:p>
          <a:p>
            <a:pPr eaLnBrk="1" hangingPunct="1">
              <a:lnSpc>
                <a:spcPct val="90000"/>
              </a:lnSpc>
              <a:defRPr/>
            </a:pPr>
            <a:r>
              <a:rPr lang="ru-RU" sz="3000" dirty="0" smtClean="0">
                <a:latin typeface="Times New Roman" pitchFamily="18" charset="0"/>
              </a:rPr>
              <a:t>УЗИ органов брюшной полости</a:t>
            </a:r>
          </a:p>
          <a:p>
            <a:pPr eaLnBrk="1" hangingPunct="1">
              <a:lnSpc>
                <a:spcPct val="90000"/>
              </a:lnSpc>
              <a:defRPr/>
            </a:pPr>
            <a:r>
              <a:rPr lang="ru-RU" sz="3000" dirty="0" smtClean="0">
                <a:latin typeface="Times New Roman" pitchFamily="18" charset="0"/>
              </a:rPr>
              <a:t>РКТ, МРТ органов брюшной полости</a:t>
            </a:r>
          </a:p>
          <a:p>
            <a:pPr eaLnBrk="1" hangingPunct="1">
              <a:lnSpc>
                <a:spcPct val="90000"/>
              </a:lnSpc>
              <a:defRPr/>
            </a:pPr>
            <a:r>
              <a:rPr lang="ru-RU" sz="3000" dirty="0" smtClean="0">
                <a:latin typeface="Times New Roman" pitchFamily="18" charset="0"/>
              </a:rPr>
              <a:t>ЭФГДС</a:t>
            </a:r>
          </a:p>
          <a:p>
            <a:pPr eaLnBrk="1" hangingPunct="1">
              <a:lnSpc>
                <a:spcPct val="90000"/>
              </a:lnSpc>
              <a:defRPr/>
            </a:pPr>
            <a:r>
              <a:rPr lang="ru-RU" sz="3000" dirty="0" err="1" smtClean="0">
                <a:latin typeface="Times New Roman" pitchFamily="18" charset="0"/>
              </a:rPr>
              <a:t>Тонкоигольная</a:t>
            </a:r>
            <a:r>
              <a:rPr lang="ru-RU" sz="3000" dirty="0" smtClean="0">
                <a:latin typeface="Times New Roman" pitchFamily="18" charset="0"/>
              </a:rPr>
              <a:t>    аспирационная    биопсия    с бактериологическим исследованием аспирата </a:t>
            </a:r>
          </a:p>
          <a:p>
            <a:pPr eaLnBrk="1" hangingPunct="1">
              <a:lnSpc>
                <a:spcPct val="90000"/>
              </a:lnSpc>
              <a:defRPr/>
            </a:pPr>
            <a:r>
              <a:rPr lang="ru-RU" sz="3000" dirty="0" smtClean="0">
                <a:latin typeface="Times New Roman" pitchFamily="18" charset="0"/>
              </a:rPr>
              <a:t>Лапароскопия, плевральная пункция - по показаниям</a:t>
            </a:r>
          </a:p>
          <a:p>
            <a:pPr eaLnBrk="1" hangingPunct="1">
              <a:lnSpc>
                <a:spcPct val="90000"/>
              </a:lnSpc>
              <a:defRPr/>
            </a:pPr>
            <a:r>
              <a:rPr lang="ru-RU" sz="3000" dirty="0" smtClean="0">
                <a:latin typeface="Times New Roman" pitchFamily="18" charset="0"/>
              </a:rPr>
              <a:t>ЭРПХ + ЭПСТ (только при </a:t>
            </a:r>
            <a:r>
              <a:rPr lang="ru-RU" sz="3000" dirty="0" err="1" smtClean="0">
                <a:latin typeface="Times New Roman" pitchFamily="18" charset="0"/>
              </a:rPr>
              <a:t>билиарных</a:t>
            </a:r>
            <a:r>
              <a:rPr lang="ru-RU" sz="3000" dirty="0" smtClean="0">
                <a:latin typeface="Times New Roman" pitchFamily="18" charset="0"/>
              </a:rPr>
              <a:t> панкреатитах)</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idx="1"/>
          </p:nvPr>
        </p:nvSpPr>
        <p:spPr>
          <a:xfrm>
            <a:off x="179388" y="188913"/>
            <a:ext cx="8785225" cy="6480175"/>
          </a:xfrm>
        </p:spPr>
        <p:txBody>
          <a:bodyPr/>
          <a:lstStyle/>
          <a:p>
            <a:pPr algn="ctr" eaLnBrk="1" hangingPunct="1">
              <a:buFont typeface="Wingdings" pitchFamily="2" charset="2"/>
              <a:buNone/>
              <a:defRPr/>
            </a:pPr>
            <a:endParaRPr lang="ru-RU" sz="4000" b="1" dirty="0" smtClean="0">
              <a:effectLst/>
              <a:latin typeface="Times New Roman" pitchFamily="18" charset="0"/>
            </a:endParaRPr>
          </a:p>
          <a:p>
            <a:pPr algn="ctr" eaLnBrk="1" hangingPunct="1">
              <a:buFont typeface="Wingdings" pitchFamily="2" charset="2"/>
              <a:buNone/>
              <a:defRPr/>
            </a:pPr>
            <a:r>
              <a:rPr lang="ru-RU" sz="4000" b="1" dirty="0" smtClean="0">
                <a:effectLst/>
                <a:latin typeface="Times New Roman" pitchFamily="18" charset="0"/>
              </a:rPr>
              <a:t>Основным в диагностике инфицированного панкреонекроза</a:t>
            </a:r>
          </a:p>
          <a:p>
            <a:pPr algn="ctr" eaLnBrk="1" hangingPunct="1">
              <a:buFont typeface="Wingdings" pitchFamily="2" charset="2"/>
              <a:buNone/>
              <a:defRPr/>
            </a:pPr>
            <a:r>
              <a:rPr lang="ru-RU" sz="4000" b="1" dirty="0" smtClean="0">
                <a:effectLst/>
                <a:latin typeface="Times New Roman" pitchFamily="18" charset="0"/>
              </a:rPr>
              <a:t>являются</a:t>
            </a:r>
          </a:p>
          <a:p>
            <a:pPr algn="ctr" eaLnBrk="1" hangingPunct="1">
              <a:buFont typeface="Wingdings" pitchFamily="2" charset="2"/>
              <a:buNone/>
              <a:defRPr/>
            </a:pPr>
            <a:r>
              <a:rPr lang="ru-RU" sz="3600" b="1" dirty="0" smtClean="0">
                <a:latin typeface="Times New Roman" pitchFamily="18" charset="0"/>
              </a:rPr>
              <a:t>чрезкожная пункция и аспирация под контролем УЗИ или КТ с бактериоскопией</a:t>
            </a:r>
            <a:endParaRPr lang="ru-RU" sz="3600" b="1" dirty="0" smtClean="0">
              <a:effectLst/>
              <a:latin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0"/>
            <a:ext cx="8858312" cy="1071546"/>
          </a:xfrm>
        </p:spPr>
        <p:txBody>
          <a:bodyPr/>
          <a:lstStyle/>
          <a:p>
            <a:r>
              <a:rPr lang="ru-RU" sz="3200" dirty="0" smtClean="0">
                <a:solidFill>
                  <a:schemeClr val="tx1"/>
                </a:solidFill>
                <a:latin typeface="Times New Roman" pitchFamily="18" charset="0"/>
                <a:cs typeface="Times New Roman" pitchFamily="18" charset="0"/>
              </a:rPr>
              <a:t>Этапы лечебно-диагностического алгоритма</a:t>
            </a:r>
            <a:endParaRPr lang="ru-RU" sz="3200" dirty="0">
              <a:solidFill>
                <a:schemeClr val="tx1"/>
              </a:solidFill>
              <a:latin typeface="Times New Roman" pitchFamily="18" charset="0"/>
              <a:cs typeface="Times New Roman" pitchFamily="18" charset="0"/>
            </a:endParaRPr>
          </a:p>
        </p:txBody>
      </p:sp>
      <p:sp>
        <p:nvSpPr>
          <p:cNvPr id="3" name="Содержимое 2"/>
          <p:cNvSpPr>
            <a:spLocks noGrp="1"/>
          </p:cNvSpPr>
          <p:nvPr>
            <p:ph idx="1"/>
          </p:nvPr>
        </p:nvSpPr>
        <p:spPr>
          <a:xfrm>
            <a:off x="0" y="1142984"/>
            <a:ext cx="9144000" cy="5715016"/>
          </a:xfrm>
        </p:spPr>
        <p:txBody>
          <a:bodyPr/>
          <a:lstStyle/>
          <a:p>
            <a:pPr lvl="0" algn="just"/>
            <a:endParaRPr lang="ru-RU" sz="3000" dirty="0" smtClean="0">
              <a:latin typeface="Times New Roman" pitchFamily="18" charset="0"/>
              <a:cs typeface="Times New Roman" pitchFamily="18" charset="0"/>
            </a:endParaRPr>
          </a:p>
          <a:p>
            <a:pPr lvl="0" algn="just"/>
            <a:r>
              <a:rPr lang="ru-RU" sz="3000" dirty="0" smtClean="0">
                <a:latin typeface="Times New Roman" pitchFamily="18" charset="0"/>
                <a:cs typeface="Times New Roman" pitchFamily="18" charset="0"/>
              </a:rPr>
              <a:t>Определение распространенности деструктивного процесса в железе</a:t>
            </a:r>
          </a:p>
          <a:p>
            <a:pPr lvl="0" algn="just"/>
            <a:r>
              <a:rPr lang="ru-RU" sz="3000" dirty="0" smtClean="0">
                <a:latin typeface="Times New Roman" pitchFamily="18" charset="0"/>
                <a:cs typeface="Times New Roman" pitchFamily="18" charset="0"/>
              </a:rPr>
              <a:t>Наличие или отсутствие перитонита</a:t>
            </a:r>
          </a:p>
          <a:p>
            <a:pPr lvl="0" algn="just"/>
            <a:r>
              <a:rPr lang="ru-RU" sz="3000" dirty="0" smtClean="0">
                <a:latin typeface="Times New Roman" pitchFamily="18" charset="0"/>
                <a:cs typeface="Times New Roman" pitchFamily="18" charset="0"/>
              </a:rPr>
              <a:t>Степень заинтересованности в воспалительном процессе парапанкреатической клетчатки и забрюшинного пространства</a:t>
            </a:r>
          </a:p>
          <a:p>
            <a:pPr lvl="0" algn="just"/>
            <a:r>
              <a:rPr lang="ru-RU" sz="3000" dirty="0" smtClean="0">
                <a:latin typeface="Times New Roman" pitchFamily="18" charset="0"/>
                <a:cs typeface="Times New Roman" pitchFamily="18" charset="0"/>
              </a:rPr>
              <a:t>Степень синдрома полиорганной недостаточности</a:t>
            </a:r>
          </a:p>
          <a:p>
            <a:pPr lvl="0" algn="just"/>
            <a:r>
              <a:rPr lang="ru-RU" sz="3000" dirty="0" smtClean="0">
                <a:latin typeface="Times New Roman" pitchFamily="18" charset="0"/>
                <a:cs typeface="Times New Roman" pitchFamily="18" charset="0"/>
              </a:rPr>
              <a:t>Наличие инфицирования</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785794"/>
            <a:ext cx="7467600" cy="4525963"/>
          </a:xfrm>
        </p:spPr>
        <p:txBody>
          <a:bodyPr/>
          <a:lstStyle/>
          <a:p>
            <a:pPr>
              <a:buNone/>
            </a:pPr>
            <a:r>
              <a:rPr lang="ru-RU" dirty="0" smtClean="0"/>
              <a:t>	Заболеваемость острым панкреатитом в настоящее время неуклонно растет. В структуре летальности при острых хирургических заболеваниях органов брюшной полости острый панкреатит занимает ведущую позицию.</a:t>
            </a: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rrowheads="1"/>
          </p:cNvSpPr>
          <p:nvPr>
            <p:ph type="title"/>
          </p:nvPr>
        </p:nvSpPr>
        <p:spPr>
          <a:xfrm>
            <a:off x="0" y="0"/>
            <a:ext cx="9001156" cy="1143000"/>
          </a:xfrm>
        </p:spPr>
        <p:txBody>
          <a:bodyPr/>
          <a:lstStyle/>
          <a:p>
            <a:pPr eaLnBrk="1" hangingPunct="1">
              <a:defRPr/>
            </a:pPr>
            <a:r>
              <a:rPr lang="ru-RU" sz="3200" dirty="0" smtClean="0">
                <a:solidFill>
                  <a:schemeClr val="tx1"/>
                </a:solidFill>
                <a:latin typeface="Times New Roman" pitchFamily="18" charset="0"/>
              </a:rPr>
              <a:t>Принципы лечебной тактики при </a:t>
            </a:r>
            <a:r>
              <a:rPr lang="ru-RU" sz="3200" dirty="0" err="1" smtClean="0">
                <a:solidFill>
                  <a:schemeClr val="tx1"/>
                </a:solidFill>
                <a:latin typeface="Times New Roman" pitchFamily="18" charset="0"/>
              </a:rPr>
              <a:t>панкреонекрозе</a:t>
            </a:r>
            <a:endParaRPr lang="ru-RU" sz="3200" dirty="0" smtClean="0">
              <a:solidFill>
                <a:schemeClr val="tx1"/>
              </a:solidFill>
              <a:latin typeface="Times New Roman" pitchFamily="18" charset="0"/>
            </a:endParaRPr>
          </a:p>
        </p:txBody>
      </p:sp>
      <p:sp>
        <p:nvSpPr>
          <p:cNvPr id="92163" name="Rectangle 3"/>
          <p:cNvSpPr>
            <a:spLocks noGrp="1" noChangeArrowheads="1"/>
          </p:cNvSpPr>
          <p:nvPr>
            <p:ph idx="1"/>
          </p:nvPr>
        </p:nvSpPr>
        <p:spPr>
          <a:xfrm>
            <a:off x="179388" y="1285860"/>
            <a:ext cx="8785225" cy="5572140"/>
          </a:xfrm>
        </p:spPr>
        <p:txBody>
          <a:bodyPr/>
          <a:lstStyle/>
          <a:p>
            <a:pPr eaLnBrk="1" hangingPunct="1">
              <a:lnSpc>
                <a:spcPct val="90000"/>
              </a:lnSpc>
              <a:defRPr/>
            </a:pPr>
            <a:endParaRPr lang="ru-RU" sz="3000" dirty="0" smtClean="0">
              <a:latin typeface="Times New Roman" pitchFamily="18" charset="0"/>
            </a:endParaRPr>
          </a:p>
          <a:p>
            <a:pPr eaLnBrk="1" hangingPunct="1">
              <a:lnSpc>
                <a:spcPct val="90000"/>
              </a:lnSpc>
              <a:defRPr/>
            </a:pPr>
            <a:r>
              <a:rPr lang="ru-RU" sz="3000" dirty="0" smtClean="0">
                <a:latin typeface="Times New Roman" pitchFamily="18" charset="0"/>
              </a:rPr>
              <a:t>подавление функции поджелудочной железы (препараты </a:t>
            </a:r>
            <a:r>
              <a:rPr lang="ru-RU" sz="3000" dirty="0" err="1" smtClean="0">
                <a:latin typeface="Times New Roman" pitchFamily="18" charset="0"/>
              </a:rPr>
              <a:t>соматостатина</a:t>
            </a:r>
            <a:r>
              <a:rPr lang="ru-RU" sz="3000" dirty="0" smtClean="0">
                <a:latin typeface="Times New Roman" pitchFamily="18" charset="0"/>
              </a:rPr>
              <a:t>)</a:t>
            </a:r>
          </a:p>
          <a:p>
            <a:pPr eaLnBrk="1" hangingPunct="1">
              <a:lnSpc>
                <a:spcPct val="90000"/>
              </a:lnSpc>
              <a:defRPr/>
            </a:pPr>
            <a:r>
              <a:rPr lang="ru-RU" sz="3000" dirty="0" smtClean="0">
                <a:latin typeface="Times New Roman" pitchFamily="18" charset="0"/>
              </a:rPr>
              <a:t>ингибирование биологически активных веществ (ингибиторы протеаз, НПВП, антигистаминные препараты)</a:t>
            </a:r>
          </a:p>
          <a:p>
            <a:pPr eaLnBrk="1" hangingPunct="1">
              <a:lnSpc>
                <a:spcPct val="90000"/>
              </a:lnSpc>
              <a:defRPr/>
            </a:pPr>
            <a:r>
              <a:rPr lang="ru-RU" sz="3000" dirty="0" smtClean="0">
                <a:latin typeface="Times New Roman" pitchFamily="18" charset="0"/>
              </a:rPr>
              <a:t>антибактериальная терапия (</a:t>
            </a:r>
            <a:r>
              <a:rPr lang="ru-RU" sz="3000" dirty="0" err="1" smtClean="0">
                <a:latin typeface="Times New Roman" pitchFamily="18" charset="0"/>
              </a:rPr>
              <a:t>карбепенемы</a:t>
            </a:r>
            <a:r>
              <a:rPr lang="ru-RU" sz="3000" dirty="0" smtClean="0">
                <a:latin typeface="Times New Roman" pitchFamily="18" charset="0"/>
              </a:rPr>
              <a:t>: </a:t>
            </a:r>
            <a:r>
              <a:rPr lang="ru-RU" sz="3000" dirty="0" err="1" smtClean="0">
                <a:latin typeface="Times New Roman" pitchFamily="18" charset="0"/>
              </a:rPr>
              <a:t>меронем</a:t>
            </a:r>
            <a:r>
              <a:rPr lang="ru-RU" sz="3000" dirty="0" smtClean="0">
                <a:latin typeface="Times New Roman" pitchFamily="18" charset="0"/>
              </a:rPr>
              <a:t>, </a:t>
            </a:r>
            <a:r>
              <a:rPr lang="ru-RU" sz="3000" dirty="0" err="1" smtClean="0">
                <a:latin typeface="Times New Roman" pitchFamily="18" charset="0"/>
              </a:rPr>
              <a:t>цефалоспорины</a:t>
            </a:r>
            <a:r>
              <a:rPr lang="ru-RU" sz="3000" dirty="0" smtClean="0">
                <a:latin typeface="Times New Roman" pitchFamily="18" charset="0"/>
              </a:rPr>
              <a:t> </a:t>
            </a:r>
            <a:r>
              <a:rPr lang="en-US" sz="3000" dirty="0" smtClean="0">
                <a:latin typeface="Times New Roman" pitchFamily="18" charset="0"/>
              </a:rPr>
              <a:t>III – IV </a:t>
            </a:r>
            <a:r>
              <a:rPr lang="ru-RU" sz="3000" dirty="0" smtClean="0">
                <a:latin typeface="Times New Roman" pitchFamily="18" charset="0"/>
              </a:rPr>
              <a:t>поколения, </a:t>
            </a:r>
            <a:r>
              <a:rPr lang="ru-RU" sz="3000" dirty="0" err="1" smtClean="0">
                <a:latin typeface="Times New Roman" pitchFamily="18" charset="0"/>
              </a:rPr>
              <a:t>фторхинолоны</a:t>
            </a:r>
            <a:r>
              <a:rPr lang="ru-RU" sz="3000" dirty="0" smtClean="0">
                <a:latin typeface="Times New Roman" pitchFamily="18" charset="0"/>
              </a:rPr>
              <a:t>, </a:t>
            </a:r>
            <a:r>
              <a:rPr lang="ru-RU" sz="3000" dirty="0" err="1" smtClean="0">
                <a:latin typeface="Times New Roman" pitchFamily="18" charset="0"/>
              </a:rPr>
              <a:t>метронидазол</a:t>
            </a:r>
            <a:r>
              <a:rPr lang="ru-RU" sz="3000" dirty="0" smtClean="0">
                <a:latin typeface="Times New Roman" pitchFamily="18" charset="0"/>
              </a:rPr>
              <a:t>)</a:t>
            </a:r>
          </a:p>
          <a:p>
            <a:pPr eaLnBrk="1" hangingPunct="1">
              <a:lnSpc>
                <a:spcPct val="90000"/>
              </a:lnSpc>
              <a:defRPr/>
            </a:pPr>
            <a:r>
              <a:rPr lang="ru-RU" sz="3000" dirty="0" smtClean="0">
                <a:latin typeface="Times New Roman" pitchFamily="18" charset="0"/>
              </a:rPr>
              <a:t>адекватное обезболивание (пролонгированная </a:t>
            </a:r>
            <a:r>
              <a:rPr lang="ru-RU" sz="3000" dirty="0" err="1" smtClean="0">
                <a:latin typeface="Times New Roman" pitchFamily="18" charset="0"/>
              </a:rPr>
              <a:t>перидуральная</a:t>
            </a:r>
            <a:r>
              <a:rPr lang="ru-RU" sz="3000" dirty="0" smtClean="0">
                <a:latin typeface="Times New Roman" pitchFamily="18" charset="0"/>
              </a:rPr>
              <a:t> анестезия)</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rrowheads="1"/>
          </p:cNvSpPr>
          <p:nvPr>
            <p:ph type="title"/>
          </p:nvPr>
        </p:nvSpPr>
        <p:spPr/>
        <p:txBody>
          <a:bodyPr/>
          <a:lstStyle/>
          <a:p>
            <a:pPr eaLnBrk="1" hangingPunct="1">
              <a:defRPr/>
            </a:pPr>
            <a:r>
              <a:rPr lang="ru-RU" sz="3200" dirty="0" smtClean="0">
                <a:solidFill>
                  <a:schemeClr val="tx1"/>
                </a:solidFill>
                <a:latin typeface="Times New Roman" pitchFamily="18" charset="0"/>
              </a:rPr>
              <a:t>Принципы лечебной тактики при </a:t>
            </a:r>
            <a:r>
              <a:rPr lang="ru-RU" sz="3200" dirty="0" err="1" smtClean="0">
                <a:solidFill>
                  <a:schemeClr val="tx1"/>
                </a:solidFill>
                <a:latin typeface="Times New Roman" pitchFamily="18" charset="0"/>
              </a:rPr>
              <a:t>панкреонекрозе</a:t>
            </a:r>
            <a:endParaRPr lang="ru-RU" sz="3200" dirty="0" smtClean="0">
              <a:solidFill>
                <a:schemeClr val="tx1"/>
              </a:solidFill>
              <a:latin typeface="Times New Roman" pitchFamily="18" charset="0"/>
            </a:endParaRPr>
          </a:p>
        </p:txBody>
      </p:sp>
      <p:sp>
        <p:nvSpPr>
          <p:cNvPr id="125955" name="Rectangle 3"/>
          <p:cNvSpPr>
            <a:spLocks noGrp="1" noChangeArrowheads="1"/>
          </p:cNvSpPr>
          <p:nvPr>
            <p:ph idx="1"/>
          </p:nvPr>
        </p:nvSpPr>
        <p:spPr>
          <a:xfrm>
            <a:off x="179388" y="1600200"/>
            <a:ext cx="8785225" cy="4997450"/>
          </a:xfrm>
        </p:spPr>
        <p:txBody>
          <a:bodyPr/>
          <a:lstStyle/>
          <a:p>
            <a:pPr eaLnBrk="1" hangingPunct="1">
              <a:defRPr/>
            </a:pPr>
            <a:r>
              <a:rPr lang="ru-RU" sz="3000" dirty="0" err="1" smtClean="0">
                <a:latin typeface="Times New Roman" pitchFamily="18" charset="0"/>
              </a:rPr>
              <a:t>нутритивная</a:t>
            </a:r>
            <a:r>
              <a:rPr lang="ru-RU" sz="3000" dirty="0" smtClean="0">
                <a:latin typeface="Times New Roman" pitchFamily="18" charset="0"/>
              </a:rPr>
              <a:t> поддержка</a:t>
            </a:r>
          </a:p>
          <a:p>
            <a:pPr eaLnBrk="1" hangingPunct="1">
              <a:defRPr/>
            </a:pPr>
            <a:r>
              <a:rPr lang="ru-RU" sz="3000" dirty="0" err="1" smtClean="0">
                <a:latin typeface="Times New Roman" pitchFamily="18" charset="0"/>
              </a:rPr>
              <a:t>противоязвенная</a:t>
            </a:r>
            <a:r>
              <a:rPr lang="ru-RU" sz="3000" dirty="0" smtClean="0">
                <a:latin typeface="Times New Roman" pitchFamily="18" charset="0"/>
              </a:rPr>
              <a:t> терапия</a:t>
            </a:r>
          </a:p>
          <a:p>
            <a:pPr eaLnBrk="1" hangingPunct="1">
              <a:defRPr/>
            </a:pPr>
            <a:r>
              <a:rPr lang="ru-RU" sz="3000" dirty="0" err="1" smtClean="0">
                <a:latin typeface="Times New Roman" pitchFamily="18" charset="0"/>
              </a:rPr>
              <a:t>антикоагулянтная</a:t>
            </a:r>
            <a:r>
              <a:rPr lang="ru-RU" sz="3000" dirty="0" smtClean="0">
                <a:latin typeface="Times New Roman" pitchFamily="18" charset="0"/>
              </a:rPr>
              <a:t> терапия (низкомолекулярные антикоагулянты)</a:t>
            </a:r>
          </a:p>
          <a:p>
            <a:pPr eaLnBrk="1" hangingPunct="1">
              <a:defRPr/>
            </a:pPr>
            <a:r>
              <a:rPr lang="ru-RU" sz="3000" dirty="0" smtClean="0">
                <a:latin typeface="Times New Roman" pitchFamily="18" charset="0"/>
              </a:rPr>
              <a:t>лечебно-диагностическая </a:t>
            </a:r>
            <a:r>
              <a:rPr lang="ru-RU" sz="3000" dirty="0" err="1" smtClean="0">
                <a:latin typeface="Times New Roman" pitchFamily="18" charset="0"/>
              </a:rPr>
              <a:t>видеолапароскопия</a:t>
            </a:r>
            <a:endParaRPr lang="ru-RU" sz="3000" dirty="0" smtClean="0">
              <a:latin typeface="Times New Roman" pitchFamily="18" charset="0"/>
            </a:endParaRPr>
          </a:p>
          <a:p>
            <a:pPr eaLnBrk="1" hangingPunct="1">
              <a:defRPr/>
            </a:pPr>
            <a:r>
              <a:rPr lang="ru-RU" sz="3000" dirty="0" smtClean="0">
                <a:latin typeface="Times New Roman" pitchFamily="18" charset="0"/>
              </a:rPr>
              <a:t>лечебно-диагностические пункционные вмешательства под УЗИ, РКТ контролем</a:t>
            </a:r>
          </a:p>
          <a:p>
            <a:pPr eaLnBrk="1" hangingPunct="1">
              <a:defRPr/>
            </a:pPr>
            <a:r>
              <a:rPr lang="ru-RU" sz="3000" dirty="0" smtClean="0">
                <a:latin typeface="Times New Roman" pitchFamily="18" charset="0"/>
              </a:rPr>
              <a:t>хирургическое лечение инфицированного панкреонекроза</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785794"/>
            <a:ext cx="7467600" cy="4525963"/>
          </a:xfrm>
        </p:spPr>
        <p:txBody>
          <a:bodyPr/>
          <a:lstStyle/>
          <a:p>
            <a:pPr>
              <a:buNone/>
            </a:pPr>
            <a:r>
              <a:rPr lang="ru-RU" dirty="0" smtClean="0"/>
              <a:t>	Принципы хирургического лечения больных </a:t>
            </a:r>
            <a:r>
              <a:rPr lang="ru-RU" dirty="0" err="1" smtClean="0"/>
              <a:t>панкреонекрозом</a:t>
            </a:r>
            <a:r>
              <a:rPr lang="ru-RU" dirty="0" smtClean="0"/>
              <a:t> основаны на дифференцированном подходе к выбору методов оперативных вмешательств в зависимости от фазы развития заболевания, клинико-морфологической его формы, степени тяжести состояния больного и сроков заболевания.</a:t>
            </a: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rrowheads="1"/>
          </p:cNvSpPr>
          <p:nvPr>
            <p:ph type="title"/>
          </p:nvPr>
        </p:nvSpPr>
        <p:spPr>
          <a:xfrm>
            <a:off x="179388" y="0"/>
            <a:ext cx="8964612" cy="1125538"/>
          </a:xfrm>
        </p:spPr>
        <p:txBody>
          <a:bodyPr/>
          <a:lstStyle/>
          <a:p>
            <a:pPr eaLnBrk="1" hangingPunct="1">
              <a:defRPr/>
            </a:pPr>
            <a:r>
              <a:rPr lang="ru-RU" sz="3600" dirty="0" smtClean="0">
                <a:solidFill>
                  <a:schemeClr val="tx1"/>
                </a:solidFill>
                <a:latin typeface="Times New Roman" pitchFamily="18" charset="0"/>
                <a:cs typeface="Times New Roman" pitchFamily="18" charset="0"/>
              </a:rPr>
              <a:t>Виды хирургических вмешательств</a:t>
            </a:r>
          </a:p>
        </p:txBody>
      </p:sp>
      <p:sp>
        <p:nvSpPr>
          <p:cNvPr id="106499" name="Rectangle 3"/>
          <p:cNvSpPr>
            <a:spLocks noGrp="1" noChangeArrowheads="1"/>
          </p:cNvSpPr>
          <p:nvPr>
            <p:ph idx="1"/>
          </p:nvPr>
        </p:nvSpPr>
        <p:spPr>
          <a:xfrm>
            <a:off x="142844" y="1071546"/>
            <a:ext cx="8858312" cy="5643602"/>
          </a:xfrm>
        </p:spPr>
        <p:txBody>
          <a:bodyPr/>
          <a:lstStyle/>
          <a:p>
            <a:pPr eaLnBrk="1" hangingPunct="1">
              <a:defRPr/>
            </a:pPr>
            <a:r>
              <a:rPr lang="ru-RU" sz="3000" b="1" dirty="0" err="1" smtClean="0">
                <a:latin typeface="Times New Roman" pitchFamily="18" charset="0"/>
                <a:cs typeface="Times New Roman" pitchFamily="18" charset="0"/>
              </a:rPr>
              <a:t>Минимальноинвазивные</a:t>
            </a:r>
            <a:r>
              <a:rPr lang="ru-RU" sz="3000" b="1" dirty="0" smtClean="0">
                <a:latin typeface="Times New Roman" pitchFamily="18" charset="0"/>
                <a:cs typeface="Times New Roman" pitchFamily="18" charset="0"/>
              </a:rPr>
              <a:t>:</a:t>
            </a:r>
          </a:p>
          <a:p>
            <a:pPr eaLnBrk="1" hangingPunct="1">
              <a:buFont typeface="Wingdings" pitchFamily="2" charset="2"/>
              <a:buNone/>
              <a:defRPr/>
            </a:pPr>
            <a:r>
              <a:rPr lang="ru-RU" sz="3000" dirty="0" smtClean="0">
                <a:latin typeface="Times New Roman" pitchFamily="18" charset="0"/>
                <a:cs typeface="Times New Roman" pitchFamily="18" charset="0"/>
              </a:rPr>
              <a:t>		- </a:t>
            </a:r>
            <a:r>
              <a:rPr lang="ru-RU" sz="3000" dirty="0" err="1" smtClean="0">
                <a:latin typeface="Times New Roman" pitchFamily="18" charset="0"/>
                <a:cs typeface="Times New Roman" pitchFamily="18" charset="0"/>
              </a:rPr>
              <a:t>лапароскопические</a:t>
            </a:r>
            <a:endParaRPr lang="ru-RU" sz="3000" dirty="0" smtClean="0">
              <a:latin typeface="Times New Roman" pitchFamily="18" charset="0"/>
              <a:cs typeface="Times New Roman" pitchFamily="18" charset="0"/>
            </a:endParaRPr>
          </a:p>
          <a:p>
            <a:pPr eaLnBrk="1" hangingPunct="1">
              <a:buFont typeface="Wingdings" pitchFamily="2" charset="2"/>
              <a:buNone/>
              <a:defRPr/>
            </a:pPr>
            <a:r>
              <a:rPr lang="ru-RU" sz="3000" dirty="0" smtClean="0">
                <a:latin typeface="Times New Roman" pitchFamily="18" charset="0"/>
                <a:cs typeface="Times New Roman" pitchFamily="18" charset="0"/>
              </a:rPr>
              <a:t>		- операции под УЗИ, РКТ наведением</a:t>
            </a:r>
          </a:p>
          <a:p>
            <a:pPr eaLnBrk="1" hangingPunct="1">
              <a:buFont typeface="Wingdings" pitchFamily="2" charset="2"/>
              <a:buNone/>
              <a:defRPr/>
            </a:pPr>
            <a:endParaRPr lang="ru-RU" sz="3000" dirty="0" smtClean="0">
              <a:latin typeface="Times New Roman" pitchFamily="18" charset="0"/>
              <a:cs typeface="Times New Roman" pitchFamily="18" charset="0"/>
            </a:endParaRPr>
          </a:p>
          <a:p>
            <a:pPr eaLnBrk="1" hangingPunct="1">
              <a:defRPr/>
            </a:pPr>
            <a:r>
              <a:rPr lang="ru-RU" sz="3000" b="1" dirty="0" smtClean="0">
                <a:latin typeface="Times New Roman" pitchFamily="18" charset="0"/>
                <a:cs typeface="Times New Roman" pitchFamily="18" charset="0"/>
              </a:rPr>
              <a:t>Открытые</a:t>
            </a:r>
          </a:p>
          <a:p>
            <a:pPr eaLnBrk="1" hangingPunct="1">
              <a:buFont typeface="Wingdings" pitchFamily="2" charset="2"/>
              <a:buNone/>
              <a:defRPr/>
            </a:pPr>
            <a:r>
              <a:rPr lang="ru-RU" sz="3000" dirty="0" smtClean="0">
                <a:latin typeface="Times New Roman" pitchFamily="18" charset="0"/>
                <a:cs typeface="Times New Roman" pitchFamily="18" charset="0"/>
              </a:rPr>
              <a:t>		- лапаротомия</a:t>
            </a:r>
          </a:p>
          <a:p>
            <a:pPr eaLnBrk="1" hangingPunct="1">
              <a:buFont typeface="Wingdings" pitchFamily="2" charset="2"/>
              <a:buNone/>
              <a:defRPr/>
            </a:pPr>
            <a:r>
              <a:rPr lang="ru-RU" sz="3000" dirty="0" smtClean="0">
                <a:latin typeface="Times New Roman" pitchFamily="18" charset="0"/>
                <a:cs typeface="Times New Roman" pitchFamily="18" charset="0"/>
              </a:rPr>
              <a:t>		- </a:t>
            </a:r>
            <a:r>
              <a:rPr lang="ru-RU" sz="3000" dirty="0" err="1" smtClean="0">
                <a:latin typeface="Times New Roman" pitchFamily="18" charset="0"/>
                <a:cs typeface="Times New Roman" pitchFamily="18" charset="0"/>
              </a:rPr>
              <a:t>люмботомия</a:t>
            </a:r>
            <a:endParaRPr lang="ru-RU" sz="3000" dirty="0" smtClean="0">
              <a:latin typeface="Times New Roman" pitchFamily="18" charset="0"/>
              <a:cs typeface="Times New Roman" pitchFamily="18" charset="0"/>
            </a:endParaRPr>
          </a:p>
          <a:p>
            <a:pPr eaLnBrk="1" hangingPunct="1">
              <a:buFont typeface="Wingdings" pitchFamily="2" charset="2"/>
              <a:buNone/>
              <a:defRPr/>
            </a:pPr>
            <a:r>
              <a:rPr lang="ru-RU" sz="3000" dirty="0" smtClean="0">
                <a:latin typeface="Times New Roman" pitchFamily="18" charset="0"/>
                <a:cs typeface="Times New Roman" pitchFamily="18" charset="0"/>
              </a:rPr>
              <a:t>		- лапаротомия + </a:t>
            </a:r>
            <a:r>
              <a:rPr lang="ru-RU" sz="3000" dirty="0" err="1" smtClean="0">
                <a:latin typeface="Times New Roman" pitchFamily="18" charset="0"/>
                <a:cs typeface="Times New Roman" pitchFamily="18" charset="0"/>
              </a:rPr>
              <a:t>люмботомия</a:t>
            </a:r>
            <a:endParaRPr lang="ru-RU" sz="3000" dirty="0" smtClean="0">
              <a:latin typeface="Times New Roman" pitchFamily="18" charset="0"/>
              <a:cs typeface="Times New Roman" pitchFamily="18" charset="0"/>
            </a:endParaRPr>
          </a:p>
          <a:p>
            <a:pPr eaLnBrk="1" hangingPunct="1">
              <a:buFont typeface="Wingdings" pitchFamily="2" charset="2"/>
              <a:buNone/>
              <a:defRPr/>
            </a:pPr>
            <a:r>
              <a:rPr lang="ru-RU" sz="3000" dirty="0" smtClean="0">
                <a:latin typeface="Times New Roman" pitchFamily="18" charset="0"/>
                <a:cs typeface="Times New Roman" pitchFamily="18" charset="0"/>
              </a:rPr>
              <a:t>		- </a:t>
            </a:r>
            <a:r>
              <a:rPr lang="ru-RU" sz="3000" dirty="0" err="1" smtClean="0">
                <a:latin typeface="Times New Roman" pitchFamily="18" charset="0"/>
                <a:cs typeface="Times New Roman" pitchFamily="18" charset="0"/>
              </a:rPr>
              <a:t>двухподреберная</a:t>
            </a:r>
            <a:r>
              <a:rPr lang="ru-RU" sz="3000" dirty="0" smtClean="0">
                <a:latin typeface="Times New Roman" pitchFamily="18" charset="0"/>
                <a:cs typeface="Times New Roman" pitchFamily="18" charset="0"/>
              </a:rPr>
              <a:t> лапаротомия</a:t>
            </a:r>
          </a:p>
          <a:p>
            <a:pPr eaLnBrk="1" hangingPunct="1">
              <a:buFont typeface="Wingdings" pitchFamily="2" charset="2"/>
              <a:buNone/>
              <a:defRPr/>
            </a:pPr>
            <a:endParaRPr lang="ru-RU" dirty="0" smtClean="0"/>
          </a:p>
          <a:p>
            <a:pPr eaLnBrk="1" hangingPunct="1">
              <a:buFont typeface="Wingdings" pitchFamily="2" charset="2"/>
              <a:buNone/>
              <a:defRPr/>
            </a:pPr>
            <a:endParaRPr lang="ru-RU"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p:nvPr>
        </p:nvSpPr>
        <p:spPr>
          <a:xfrm>
            <a:off x="142844" y="206357"/>
            <a:ext cx="8715436" cy="650875"/>
          </a:xfrm>
        </p:spPr>
        <p:txBody>
          <a:bodyPr/>
          <a:lstStyle/>
          <a:p>
            <a:pPr algn="ctr"/>
            <a:r>
              <a:rPr lang="ru-RU" sz="3200" b="1" dirty="0" smtClean="0">
                <a:solidFill>
                  <a:schemeClr val="tx1"/>
                </a:solidFill>
                <a:latin typeface="Times New Roman" pitchFamily="18" charset="0"/>
              </a:rPr>
              <a:t>Виды хирургических вмешательств </a:t>
            </a:r>
          </a:p>
        </p:txBody>
      </p:sp>
      <p:sp>
        <p:nvSpPr>
          <p:cNvPr id="6147" name="Rectangle 3"/>
          <p:cNvSpPr>
            <a:spLocks noGrp="1"/>
          </p:cNvSpPr>
          <p:nvPr>
            <p:ph idx="1"/>
          </p:nvPr>
        </p:nvSpPr>
        <p:spPr>
          <a:xfrm>
            <a:off x="214282" y="1071546"/>
            <a:ext cx="8929718" cy="5643602"/>
          </a:xfrm>
        </p:spPr>
        <p:txBody>
          <a:bodyPr/>
          <a:lstStyle/>
          <a:p>
            <a:pPr>
              <a:buNone/>
            </a:pPr>
            <a:r>
              <a:rPr lang="ru-RU" sz="2400" b="1" dirty="0" smtClean="0">
                <a:latin typeface="Times New Roman" pitchFamily="18" charset="0"/>
                <a:cs typeface="Times New Roman" pitchFamily="18" charset="0"/>
              </a:rPr>
              <a:t>Малоинвазивные вмешательства                - 118 (34,3%) </a:t>
            </a:r>
            <a:endParaRPr lang="en-US" sz="2400" b="1" dirty="0" smtClean="0">
              <a:latin typeface="Times New Roman" pitchFamily="18" charset="0"/>
              <a:cs typeface="Times New Roman" pitchFamily="18" charset="0"/>
            </a:endParaRPr>
          </a:p>
          <a:p>
            <a:pPr>
              <a:buNone/>
            </a:pPr>
            <a:r>
              <a:rPr lang="ru-RU" sz="2200" dirty="0" smtClean="0">
                <a:latin typeface="Times New Roman" pitchFamily="18" charset="0"/>
                <a:cs typeface="Times New Roman" pitchFamily="18" charset="0"/>
              </a:rPr>
              <a:t>Видеолапароскопия        </a:t>
            </a:r>
            <a:r>
              <a:rPr lang="en-US"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                                - 49 (24,7%)</a:t>
            </a:r>
          </a:p>
          <a:p>
            <a:pPr>
              <a:buNone/>
            </a:pPr>
            <a:r>
              <a:rPr lang="ru-RU" sz="22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 </a:t>
            </a:r>
          </a:p>
          <a:p>
            <a:pPr>
              <a:buNone/>
            </a:pPr>
            <a:r>
              <a:rPr lang="ru-RU" sz="2200" dirty="0" smtClean="0">
                <a:latin typeface="Times New Roman" pitchFamily="18" charset="0"/>
                <a:cs typeface="Times New Roman" pitchFamily="18" charset="0"/>
              </a:rPr>
              <a:t>Операции под лучевым наведением       </a:t>
            </a:r>
            <a:r>
              <a:rPr lang="en-US"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    - 69 (20,1%) </a:t>
            </a:r>
          </a:p>
          <a:p>
            <a:pPr>
              <a:buNone/>
            </a:pPr>
            <a:r>
              <a:rPr lang="ru-RU" sz="2200" dirty="0" smtClean="0">
                <a:latin typeface="Times New Roman" pitchFamily="18" charset="0"/>
                <a:cs typeface="Times New Roman" pitchFamily="18" charset="0"/>
              </a:rPr>
              <a:t>                          		 </a:t>
            </a:r>
          </a:p>
          <a:p>
            <a:pPr>
              <a:buNone/>
            </a:pPr>
            <a:r>
              <a:rPr lang="ru-RU" sz="2400" b="1" dirty="0" smtClean="0">
                <a:latin typeface="Times New Roman" pitchFamily="18" charset="0"/>
                <a:cs typeface="Times New Roman" pitchFamily="18" charset="0"/>
              </a:rPr>
              <a:t>Сочетание малоинвазивных вмешательств </a:t>
            </a:r>
            <a:r>
              <a:rPr lang="en-US" sz="2400" b="1"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a:t>
            </a:r>
            <a:r>
              <a:rPr lang="en-US" sz="2400" b="1"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23 (6,9%).</a:t>
            </a:r>
          </a:p>
          <a:p>
            <a:pPr>
              <a:buNone/>
            </a:pPr>
            <a:endParaRPr lang="en-US" sz="2400" dirty="0" smtClean="0">
              <a:latin typeface="Times New Roman" pitchFamily="18" charset="0"/>
              <a:cs typeface="Times New Roman" pitchFamily="18" charset="0"/>
            </a:endParaRPr>
          </a:p>
          <a:p>
            <a:pPr>
              <a:buNone/>
            </a:pPr>
            <a:r>
              <a:rPr lang="ru-RU" sz="2400" b="1" dirty="0" smtClean="0">
                <a:latin typeface="Times New Roman" pitchFamily="18" charset="0"/>
                <a:cs typeface="Times New Roman" pitchFamily="18" charset="0"/>
              </a:rPr>
              <a:t>Традиционные  вмешательства                      - 27 (7,8%) </a:t>
            </a:r>
          </a:p>
          <a:p>
            <a:pPr>
              <a:buNone/>
            </a:pPr>
            <a:r>
              <a:rPr lang="ru-RU" sz="2400" dirty="0" smtClean="0">
                <a:latin typeface="Times New Roman" pitchFamily="18" charset="0"/>
                <a:cs typeface="Times New Roman" pitchFamily="18" charset="0"/>
              </a:rPr>
              <a:t>                               	</a:t>
            </a:r>
            <a:r>
              <a:rPr lang="ru-RU" sz="2400" i="1" dirty="0" smtClean="0">
                <a:latin typeface="Times New Roman" pitchFamily="18" charset="0"/>
                <a:cs typeface="Times New Roman" pitchFamily="18" charset="0"/>
              </a:rPr>
              <a:t> </a:t>
            </a:r>
            <a:r>
              <a:rPr lang="ru-RU" sz="2200" i="1" dirty="0" smtClean="0">
                <a:latin typeface="Times New Roman" pitchFamily="18" charset="0"/>
                <a:cs typeface="Times New Roman" pitchFamily="18" charset="0"/>
              </a:rPr>
              <a:t>Летальность                 </a:t>
            </a:r>
            <a:r>
              <a:rPr lang="en-US" sz="2200" i="1" dirty="0" smtClean="0">
                <a:latin typeface="Times New Roman" pitchFamily="18" charset="0"/>
                <a:cs typeface="Times New Roman" pitchFamily="18" charset="0"/>
              </a:rPr>
              <a:t>  </a:t>
            </a:r>
            <a:r>
              <a:rPr lang="ru-RU" sz="2200" i="1" dirty="0" smtClean="0">
                <a:latin typeface="Times New Roman" pitchFamily="18" charset="0"/>
                <a:cs typeface="Times New Roman" pitchFamily="18" charset="0"/>
              </a:rPr>
              <a:t>      - 9 (34,4%)</a:t>
            </a:r>
          </a:p>
          <a:p>
            <a:pPr>
              <a:buNone/>
            </a:pPr>
            <a:endParaRPr lang="ru-RU" sz="2200" dirty="0" smtClean="0">
              <a:latin typeface="Times New Roman" pitchFamily="18" charset="0"/>
              <a:cs typeface="Times New Roman" pitchFamily="18" charset="0"/>
            </a:endParaRPr>
          </a:p>
          <a:p>
            <a:pPr>
              <a:buNone/>
            </a:pPr>
            <a:r>
              <a:rPr lang="ru-RU" sz="2400" b="1" dirty="0" smtClean="0">
                <a:latin typeface="Times New Roman" pitchFamily="18" charset="0"/>
                <a:cs typeface="Times New Roman" pitchFamily="18" charset="0"/>
              </a:rPr>
              <a:t>Комбинированные вмешательства                - 199 (57,9%)</a:t>
            </a:r>
          </a:p>
          <a:p>
            <a:pPr>
              <a:buNone/>
            </a:pPr>
            <a:r>
              <a:rPr lang="ru-RU" sz="2200" dirty="0" smtClean="0">
                <a:latin typeface="Times New Roman" pitchFamily="18" charset="0"/>
                <a:cs typeface="Times New Roman" pitchFamily="18" charset="0"/>
              </a:rPr>
              <a:t>                               	</a:t>
            </a:r>
            <a:r>
              <a:rPr lang="ru-RU" sz="2200" i="1" dirty="0" smtClean="0">
                <a:latin typeface="Times New Roman" pitchFamily="18" charset="0"/>
                <a:cs typeface="Times New Roman" pitchFamily="18" charset="0"/>
              </a:rPr>
              <a:t>Летальность                    </a:t>
            </a:r>
            <a:r>
              <a:rPr lang="en-US" sz="2200" i="1" dirty="0" smtClean="0">
                <a:latin typeface="Times New Roman" pitchFamily="18" charset="0"/>
                <a:cs typeface="Times New Roman" pitchFamily="18" charset="0"/>
              </a:rPr>
              <a:t>  </a:t>
            </a:r>
            <a:r>
              <a:rPr lang="ru-RU" sz="2200" i="1" dirty="0" smtClean="0">
                <a:latin typeface="Times New Roman" pitchFamily="18" charset="0"/>
                <a:cs typeface="Times New Roman" pitchFamily="18" charset="0"/>
              </a:rPr>
              <a:t>    -  25 (12,4%)</a:t>
            </a:r>
            <a:endParaRPr lang="ru-RU" sz="2200" i="1"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p:nvPr>
        </p:nvSpPr>
        <p:spPr>
          <a:xfrm>
            <a:off x="500034" y="0"/>
            <a:ext cx="8229600" cy="1143000"/>
          </a:xfrm>
        </p:spPr>
        <p:txBody>
          <a:bodyPr/>
          <a:lstStyle/>
          <a:p>
            <a:pPr eaLnBrk="1" hangingPunct="1">
              <a:defRPr/>
            </a:pPr>
            <a:r>
              <a:rPr lang="en-US" sz="3200" dirty="0" smtClean="0">
                <a:latin typeface="Times New Roman" pitchFamily="18" charset="0"/>
              </a:rPr>
              <a:t>АБСОЛЮТНЫЕ ПОКАЗАНИЯ К ОПЕРАЦИИ ПРИ ПАНКРЕОНЕКРОЗЕ</a:t>
            </a:r>
            <a:endParaRPr lang="ru-RU" sz="3200" dirty="0" smtClean="0">
              <a:latin typeface="Times New Roman" pitchFamily="18" charset="0"/>
            </a:endParaRPr>
          </a:p>
        </p:txBody>
      </p:sp>
      <p:sp>
        <p:nvSpPr>
          <p:cNvPr id="73732" name="Rectangle 4"/>
          <p:cNvSpPr>
            <a:spLocks noGrp="1" noChangeArrowheads="1"/>
          </p:cNvSpPr>
          <p:nvPr>
            <p:ph idx="1"/>
          </p:nvPr>
        </p:nvSpPr>
        <p:spPr>
          <a:xfrm>
            <a:off x="0" y="1214422"/>
            <a:ext cx="9144000" cy="5643578"/>
          </a:xfrm>
        </p:spPr>
        <p:txBody>
          <a:bodyPr/>
          <a:lstStyle/>
          <a:p>
            <a:pPr eaLnBrk="1" hangingPunct="1">
              <a:lnSpc>
                <a:spcPct val="90000"/>
              </a:lnSpc>
              <a:defRPr/>
            </a:pPr>
            <a:r>
              <a:rPr lang="ru-RU" sz="2800" b="1" dirty="0" smtClean="0">
                <a:latin typeface="Times New Roman" pitchFamily="18" charset="0"/>
              </a:rPr>
              <a:t>-</a:t>
            </a:r>
            <a:r>
              <a:rPr lang="en-US" sz="2800" b="1" dirty="0" err="1" smtClean="0">
                <a:latin typeface="Times New Roman" pitchFamily="18" charset="0"/>
              </a:rPr>
              <a:t>Инфици</a:t>
            </a:r>
            <a:r>
              <a:rPr lang="ru-RU" sz="2800" b="1" dirty="0" err="1" smtClean="0">
                <a:latin typeface="Times New Roman" pitchFamily="18" charset="0"/>
              </a:rPr>
              <a:t>рованный</a:t>
            </a:r>
            <a:r>
              <a:rPr lang="ru-RU" sz="2800" b="1" dirty="0" smtClean="0">
                <a:latin typeface="Times New Roman" pitchFamily="18" charset="0"/>
              </a:rPr>
              <a:t> панкреонекроз</a:t>
            </a:r>
            <a:endParaRPr lang="en-US" sz="2800" b="1" dirty="0" smtClean="0">
              <a:latin typeface="Times New Roman" pitchFamily="18" charset="0"/>
            </a:endParaRPr>
          </a:p>
          <a:p>
            <a:pPr eaLnBrk="1" hangingPunct="1">
              <a:lnSpc>
                <a:spcPct val="90000"/>
              </a:lnSpc>
              <a:defRPr/>
            </a:pPr>
            <a:endParaRPr lang="ru-RU" sz="2800" b="1" dirty="0" smtClean="0">
              <a:latin typeface="Times New Roman" pitchFamily="18" charset="0"/>
            </a:endParaRPr>
          </a:p>
          <a:p>
            <a:pPr eaLnBrk="1" hangingPunct="1">
              <a:lnSpc>
                <a:spcPct val="90000"/>
              </a:lnSpc>
              <a:defRPr/>
            </a:pPr>
            <a:r>
              <a:rPr lang="ru-RU" sz="2800" b="1" dirty="0" smtClean="0">
                <a:latin typeface="Times New Roman" pitchFamily="18" charset="0"/>
              </a:rPr>
              <a:t>-</a:t>
            </a:r>
            <a:r>
              <a:rPr lang="en-US" sz="2800" b="1" dirty="0" smtClean="0">
                <a:latin typeface="Times New Roman" pitchFamily="18" charset="0"/>
              </a:rPr>
              <a:t>П</a:t>
            </a:r>
            <a:r>
              <a:rPr lang="ru-RU" sz="2800" b="1" dirty="0" err="1" smtClean="0">
                <a:latin typeface="Times New Roman" pitchFamily="18" charset="0"/>
              </a:rPr>
              <a:t>анкреатогенный</a:t>
            </a:r>
            <a:r>
              <a:rPr lang="ru-RU" sz="2800" b="1" dirty="0" smtClean="0">
                <a:latin typeface="Times New Roman" pitchFamily="18" charset="0"/>
              </a:rPr>
              <a:t> абсцесс</a:t>
            </a:r>
            <a:endParaRPr lang="en-US" sz="2800" b="1" dirty="0" smtClean="0">
              <a:latin typeface="Times New Roman" pitchFamily="18" charset="0"/>
            </a:endParaRPr>
          </a:p>
          <a:p>
            <a:pPr eaLnBrk="1" hangingPunct="1">
              <a:lnSpc>
                <a:spcPct val="90000"/>
              </a:lnSpc>
              <a:defRPr/>
            </a:pPr>
            <a:endParaRPr lang="ru-RU" sz="2800" b="1" dirty="0" smtClean="0">
              <a:latin typeface="Times New Roman" pitchFamily="18" charset="0"/>
            </a:endParaRPr>
          </a:p>
          <a:p>
            <a:pPr eaLnBrk="1" hangingPunct="1">
              <a:lnSpc>
                <a:spcPct val="90000"/>
              </a:lnSpc>
              <a:defRPr/>
            </a:pPr>
            <a:r>
              <a:rPr lang="ru-RU" sz="2800" b="1" dirty="0" smtClean="0">
                <a:latin typeface="Times New Roman" pitchFamily="18" charset="0"/>
              </a:rPr>
              <a:t>-</a:t>
            </a:r>
            <a:r>
              <a:rPr lang="ru-RU" sz="2800" b="1" dirty="0" err="1" smtClean="0">
                <a:latin typeface="Times New Roman" pitchFamily="18" charset="0"/>
              </a:rPr>
              <a:t>Билиарный</a:t>
            </a:r>
            <a:r>
              <a:rPr lang="ru-RU" sz="2800" b="1" dirty="0" smtClean="0">
                <a:latin typeface="Times New Roman" pitchFamily="18" charset="0"/>
              </a:rPr>
              <a:t> острый деструктивный панкреатит при  наличии деструктивного холецистита и /или  </a:t>
            </a:r>
            <a:r>
              <a:rPr lang="ru-RU" sz="2800" b="1" dirty="0" err="1" smtClean="0">
                <a:latin typeface="Times New Roman" pitchFamily="18" charset="0"/>
              </a:rPr>
              <a:t>холедохолитиаза</a:t>
            </a:r>
            <a:r>
              <a:rPr lang="ru-RU" sz="2800" b="1" dirty="0" smtClean="0">
                <a:latin typeface="Times New Roman" pitchFamily="18" charset="0"/>
              </a:rPr>
              <a:t> с нарастающей желтухой и гнойным холангитом</a:t>
            </a:r>
            <a:endParaRPr lang="en-US" sz="2800" b="1" dirty="0" smtClean="0">
              <a:latin typeface="Times New Roman" pitchFamily="18" charset="0"/>
            </a:endParaRPr>
          </a:p>
          <a:p>
            <a:pPr eaLnBrk="1" hangingPunct="1">
              <a:lnSpc>
                <a:spcPct val="90000"/>
              </a:lnSpc>
              <a:defRPr/>
            </a:pPr>
            <a:endParaRPr lang="ru-RU" sz="2800" b="1" dirty="0" smtClean="0">
              <a:latin typeface="Times New Roman" pitchFamily="18" charset="0"/>
            </a:endParaRPr>
          </a:p>
          <a:p>
            <a:pPr eaLnBrk="1" hangingPunct="1">
              <a:lnSpc>
                <a:spcPct val="90000"/>
              </a:lnSpc>
              <a:defRPr/>
            </a:pPr>
            <a:r>
              <a:rPr lang="ru-RU" sz="2800" b="1" dirty="0" smtClean="0">
                <a:latin typeface="Times New Roman" pitchFamily="18" charset="0"/>
              </a:rPr>
              <a:t>- Травматический панкреатит при наличии полного или частичного разрыва поджелудочной железы с повреждением панкреатического протока</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idx="1"/>
          </p:nvPr>
        </p:nvSpPr>
        <p:spPr>
          <a:xfrm>
            <a:off x="179388" y="260350"/>
            <a:ext cx="8785225" cy="6408738"/>
          </a:xfrm>
        </p:spPr>
        <p:txBody>
          <a:bodyPr/>
          <a:lstStyle/>
          <a:p>
            <a:pPr marL="609600" indent="-609600" algn="ctr">
              <a:buFont typeface="Wingdings" pitchFamily="2" charset="2"/>
              <a:buNone/>
            </a:pPr>
            <a:endParaRPr lang="ru-RU" dirty="0">
              <a:solidFill>
                <a:schemeClr val="hlink"/>
              </a:solidFill>
              <a:latin typeface="Times New Roman" pitchFamily="18" charset="0"/>
            </a:endParaRPr>
          </a:p>
          <a:p>
            <a:pPr marL="609600" indent="-609600" algn="ctr">
              <a:buFont typeface="Wingdings" pitchFamily="2" charset="2"/>
              <a:buNone/>
            </a:pPr>
            <a:r>
              <a:rPr lang="ru-RU" sz="3600" b="1" dirty="0">
                <a:effectLst/>
                <a:latin typeface="Times New Roman" pitchFamily="18" charset="0"/>
              </a:rPr>
              <a:t>Экстренная лапаротомия по поводу ферментативного перитонита</a:t>
            </a:r>
          </a:p>
          <a:p>
            <a:pPr marL="609600" indent="-609600" algn="ctr">
              <a:buFont typeface="Wingdings" pitchFamily="2" charset="2"/>
              <a:buNone/>
            </a:pPr>
            <a:endParaRPr lang="ru-RU" sz="3600" b="1" dirty="0">
              <a:effectLst/>
              <a:latin typeface="Times New Roman" pitchFamily="18" charset="0"/>
            </a:endParaRPr>
          </a:p>
          <a:p>
            <a:pPr marL="609600" indent="-609600" algn="ctr">
              <a:buFont typeface="Wingdings" pitchFamily="2" charset="2"/>
              <a:buNone/>
            </a:pPr>
            <a:r>
              <a:rPr lang="ru-RU" sz="3600" b="1" dirty="0">
                <a:effectLst/>
                <a:latin typeface="Times New Roman" pitchFamily="18" charset="0"/>
              </a:rPr>
              <a:t>– </a:t>
            </a:r>
          </a:p>
          <a:p>
            <a:pPr marL="609600" indent="-609600" algn="ctr">
              <a:buFont typeface="Wingdings" pitchFamily="2" charset="2"/>
              <a:buNone/>
            </a:pPr>
            <a:endParaRPr lang="ru-RU" sz="3600" b="1" dirty="0">
              <a:effectLst/>
              <a:latin typeface="Times New Roman" pitchFamily="18" charset="0"/>
            </a:endParaRPr>
          </a:p>
          <a:p>
            <a:pPr marL="609600" indent="-609600" algn="ctr">
              <a:buFont typeface="Wingdings" pitchFamily="2" charset="2"/>
              <a:buNone/>
            </a:pPr>
            <a:r>
              <a:rPr lang="ru-RU" sz="3600" b="1" dirty="0">
                <a:solidFill>
                  <a:srgbClr val="FFFF00"/>
                </a:solidFill>
                <a:effectLst/>
                <a:latin typeface="Times New Roman" pitchFamily="18" charset="0"/>
              </a:rPr>
              <a:t>Необоснованное лечебное мероприятие</a:t>
            </a:r>
            <a:endParaRPr lang="ru-RU" sz="3600" b="1" dirty="0">
              <a:solidFill>
                <a:srgbClr val="FFFF00"/>
              </a:solidFill>
              <a:effectLs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rrowheads="1"/>
          </p:cNvSpPr>
          <p:nvPr>
            <p:ph type="title"/>
          </p:nvPr>
        </p:nvSpPr>
        <p:spPr>
          <a:xfrm>
            <a:off x="179388" y="188913"/>
            <a:ext cx="8964612" cy="739757"/>
          </a:xfrm>
        </p:spPr>
        <p:txBody>
          <a:bodyPr>
            <a:normAutofit/>
          </a:bodyPr>
          <a:lstStyle/>
          <a:p>
            <a:pPr eaLnBrk="1" hangingPunct="1">
              <a:defRPr/>
            </a:pPr>
            <a:r>
              <a:rPr lang="en-US" sz="2400" dirty="0" smtClean="0">
                <a:latin typeface="Times New Roman" pitchFamily="18" charset="0"/>
              </a:rPr>
              <a:t>ПОКАЗАНИЯ К ВИДЕОЛАПАРОСКОПИЧЕСКИМ ОПЕРАЦИЯМ</a:t>
            </a:r>
            <a:endParaRPr lang="ru-RU" sz="2400" dirty="0" smtClean="0">
              <a:latin typeface="Times New Roman" pitchFamily="18" charset="0"/>
            </a:endParaRPr>
          </a:p>
        </p:txBody>
      </p:sp>
      <p:sp>
        <p:nvSpPr>
          <p:cNvPr id="74755" name="Rectangle 3"/>
          <p:cNvSpPr>
            <a:spLocks noGrp="1" noChangeArrowheads="1"/>
          </p:cNvSpPr>
          <p:nvPr>
            <p:ph idx="1"/>
          </p:nvPr>
        </p:nvSpPr>
        <p:spPr>
          <a:xfrm>
            <a:off x="0" y="1071546"/>
            <a:ext cx="9144000" cy="5516562"/>
          </a:xfrm>
        </p:spPr>
        <p:txBody>
          <a:bodyPr>
            <a:normAutofit/>
          </a:bodyPr>
          <a:lstStyle/>
          <a:p>
            <a:pPr eaLnBrk="1" hangingPunct="1">
              <a:defRPr/>
            </a:pPr>
            <a:r>
              <a:rPr lang="ru-RU" sz="2800" dirty="0" smtClean="0">
                <a:latin typeface="Times New Roman" pitchFamily="18" charset="0"/>
              </a:rPr>
              <a:t>уточнение факта панкреонекроза</a:t>
            </a:r>
          </a:p>
          <a:p>
            <a:pPr eaLnBrk="1" hangingPunct="1">
              <a:defRPr/>
            </a:pPr>
            <a:r>
              <a:rPr lang="ru-RU" sz="2800" dirty="0" smtClean="0">
                <a:latin typeface="Times New Roman" pitchFamily="18" charset="0"/>
              </a:rPr>
              <a:t>оценка распространенности и характера </a:t>
            </a:r>
            <a:r>
              <a:rPr lang="ru-RU" sz="2800" dirty="0" err="1" smtClean="0">
                <a:latin typeface="Times New Roman" pitchFamily="18" charset="0"/>
              </a:rPr>
              <a:t>панкреатогенного</a:t>
            </a:r>
            <a:r>
              <a:rPr lang="ru-RU" sz="2800" dirty="0" smtClean="0">
                <a:latin typeface="Times New Roman" pitchFamily="18" charset="0"/>
              </a:rPr>
              <a:t> перитонита</a:t>
            </a:r>
          </a:p>
          <a:p>
            <a:pPr eaLnBrk="1" hangingPunct="1">
              <a:defRPr/>
            </a:pPr>
            <a:r>
              <a:rPr lang="ru-RU" sz="2800" dirty="0" smtClean="0">
                <a:latin typeface="Times New Roman" pitchFamily="18" charset="0"/>
              </a:rPr>
              <a:t>выявление источника перитонита другой этиологии</a:t>
            </a:r>
          </a:p>
          <a:p>
            <a:pPr eaLnBrk="1" hangingPunct="1">
              <a:defRPr/>
            </a:pPr>
            <a:r>
              <a:rPr lang="ru-RU" sz="2800" dirty="0" smtClean="0">
                <a:latin typeface="Times New Roman" pitchFamily="18" charset="0"/>
              </a:rPr>
              <a:t>ферментативный перитонит</a:t>
            </a:r>
          </a:p>
          <a:p>
            <a:pPr eaLnBrk="1" hangingPunct="1">
              <a:defRPr/>
            </a:pPr>
            <a:r>
              <a:rPr lang="ru-RU" sz="2800" dirty="0" smtClean="0">
                <a:latin typeface="Times New Roman" pitchFamily="18" charset="0"/>
              </a:rPr>
              <a:t>выполнение </a:t>
            </a:r>
            <a:r>
              <a:rPr lang="ru-RU" sz="2800" dirty="0" err="1" smtClean="0">
                <a:latin typeface="Times New Roman" pitchFamily="18" charset="0"/>
              </a:rPr>
              <a:t>лапароскопической</a:t>
            </a:r>
            <a:r>
              <a:rPr lang="ru-RU" sz="2800" dirty="0" smtClean="0">
                <a:latin typeface="Times New Roman" pitchFamily="18" charset="0"/>
              </a:rPr>
              <a:t> </a:t>
            </a:r>
            <a:r>
              <a:rPr lang="ru-RU" sz="2800" dirty="0" err="1" smtClean="0">
                <a:latin typeface="Times New Roman" pitchFamily="18" charset="0"/>
              </a:rPr>
              <a:t>холецистостомы</a:t>
            </a:r>
            <a:endParaRPr lang="ru-RU" sz="2800" dirty="0" smtClean="0">
              <a:latin typeface="Times New Roman" pitchFamily="18" charset="0"/>
            </a:endParaRPr>
          </a:p>
          <a:p>
            <a:r>
              <a:rPr lang="ru-RU" sz="2800" dirty="0" smtClean="0">
                <a:latin typeface="Times New Roman" pitchFamily="18" charset="0"/>
                <a:cs typeface="Times New Roman" pitchFamily="18" charset="0"/>
              </a:rPr>
              <a:t>перитонит, наличие свободной жидкости в брюшной полости по данным УЗИ, КТ;</a:t>
            </a:r>
          </a:p>
          <a:p>
            <a:r>
              <a:rPr lang="ru-RU" sz="2800" dirty="0" smtClean="0">
                <a:latin typeface="Times New Roman" pitchFamily="18" charset="0"/>
                <a:cs typeface="Times New Roman" pitchFamily="18" charset="0"/>
              </a:rPr>
              <a:t>необходимость дифференциальной диагностики с другими заболеваниями органов брюшной полости.</a:t>
            </a:r>
          </a:p>
          <a:p>
            <a:r>
              <a:rPr lang="ru-RU" sz="2800" dirty="0" smtClean="0">
                <a:latin typeface="Times New Roman" pitchFamily="18" charset="0"/>
              </a:rPr>
              <a:t>оценка распространенности и характера перитонита</a:t>
            </a:r>
          </a:p>
          <a:p>
            <a:pPr eaLnBrk="1" hangingPunct="1">
              <a:defRPr/>
            </a:pPr>
            <a:endParaRPr lang="ru-RU" sz="2800" b="1" dirty="0" smtClean="0">
              <a:latin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rrowheads="1"/>
          </p:cNvSpPr>
          <p:nvPr>
            <p:ph type="title"/>
          </p:nvPr>
        </p:nvSpPr>
        <p:spPr>
          <a:xfrm>
            <a:off x="179388" y="0"/>
            <a:ext cx="8964612" cy="1196975"/>
          </a:xfrm>
        </p:spPr>
        <p:txBody>
          <a:bodyPr/>
          <a:lstStyle/>
          <a:p>
            <a:r>
              <a:rPr lang="ru-RU" sz="3200" dirty="0">
                <a:solidFill>
                  <a:schemeClr val="tx1"/>
                </a:solidFill>
                <a:latin typeface="Times New Roman" pitchFamily="18" charset="0"/>
              </a:rPr>
              <a:t>Возможности чрескожных вмешательств под УЗИ контролем</a:t>
            </a:r>
          </a:p>
        </p:txBody>
      </p:sp>
      <p:sp>
        <p:nvSpPr>
          <p:cNvPr id="98307" name="Rectangle 3"/>
          <p:cNvSpPr>
            <a:spLocks noGrp="1" noChangeArrowheads="1"/>
          </p:cNvSpPr>
          <p:nvPr>
            <p:ph idx="1"/>
          </p:nvPr>
        </p:nvSpPr>
        <p:spPr>
          <a:xfrm>
            <a:off x="0" y="1341438"/>
            <a:ext cx="9144000" cy="5516562"/>
          </a:xfrm>
        </p:spPr>
        <p:txBody>
          <a:bodyPr/>
          <a:lstStyle/>
          <a:p>
            <a:r>
              <a:rPr lang="ru-RU" sz="3000" dirty="0">
                <a:latin typeface="Times New Roman" pitchFamily="18" charset="0"/>
              </a:rPr>
              <a:t>диагностика бактериальной контаминации</a:t>
            </a:r>
          </a:p>
          <a:p>
            <a:r>
              <a:rPr lang="ru-RU" sz="3000" dirty="0">
                <a:latin typeface="Times New Roman" pitchFamily="18" charset="0"/>
              </a:rPr>
              <a:t>удаление экссудата из забрюшинного пространства парапанкреатической клетчатки и полости малого сальника</a:t>
            </a:r>
          </a:p>
          <a:p>
            <a:r>
              <a:rPr lang="ru-RU" sz="3000" dirty="0">
                <a:latin typeface="Times New Roman" pitchFamily="18" charset="0"/>
              </a:rPr>
              <a:t>выведение больного из токсического  и бактериального шока</a:t>
            </a:r>
          </a:p>
          <a:p>
            <a:r>
              <a:rPr lang="ru-RU" sz="3000" dirty="0">
                <a:latin typeface="Times New Roman" pitchFamily="18" charset="0"/>
              </a:rPr>
              <a:t>уточнение локализации гнойно-септического процесса в забрюшинном пространстве</a:t>
            </a:r>
          </a:p>
          <a:p>
            <a:r>
              <a:rPr lang="ru-RU" sz="3000" dirty="0">
                <a:latin typeface="Times New Roman" pitchFamily="18" charset="0"/>
              </a:rPr>
              <a:t>подготовка к открытой операции</a:t>
            </a:r>
          </a:p>
          <a:p>
            <a:r>
              <a:rPr lang="ru-RU" sz="3000" dirty="0">
                <a:latin typeface="Times New Roman" pitchFamily="18" charset="0"/>
              </a:rPr>
              <a:t>законченное хирургическое действие</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3"/>
          <p:cNvSpPr>
            <a:spLocks noGrp="1" noChangeArrowheads="1"/>
          </p:cNvSpPr>
          <p:nvPr>
            <p:ph idx="1"/>
          </p:nvPr>
        </p:nvSpPr>
        <p:spPr>
          <a:xfrm>
            <a:off x="0" y="1341438"/>
            <a:ext cx="9144000" cy="5516562"/>
          </a:xfrm>
        </p:spPr>
        <p:txBody>
          <a:bodyPr>
            <a:normAutofit/>
          </a:bodyPr>
          <a:lstStyle/>
          <a:p>
            <a:pPr>
              <a:buNone/>
            </a:pPr>
            <a:r>
              <a:rPr lang="ru-RU" dirty="0" smtClean="0"/>
              <a:t>	Острый панкреатит относится к заболеваниям, при которых в полном объеме действует правило «золотого часа». Именно в первые часы от начала заболевания во многом определяется величина структурно-функционального ущерба и возможность его компенсации, запускаются различные механизмы, которые затем в различные сроки реализуются на клиническом уровне в виде тяжелых, чаще всего гнойно-септических осложнений. </a:t>
            </a:r>
            <a:endParaRPr lang="ru-RU" dirty="0"/>
          </a:p>
        </p:txBody>
      </p:sp>
      <p:sp>
        <p:nvSpPr>
          <p:cNvPr id="5" name="TextBox 4"/>
          <p:cNvSpPr txBox="1"/>
          <p:nvPr/>
        </p:nvSpPr>
        <p:spPr>
          <a:xfrm>
            <a:off x="3214678" y="285728"/>
            <a:ext cx="4572032" cy="584775"/>
          </a:xfrm>
          <a:prstGeom prst="rect">
            <a:avLst/>
          </a:prstGeom>
          <a:noFill/>
        </p:spPr>
        <p:txBody>
          <a:bodyPr wrap="square" rtlCol="0">
            <a:spAutoFit/>
          </a:bodyPr>
          <a:lstStyle/>
          <a:p>
            <a:r>
              <a:rPr lang="ru-RU" sz="3200" dirty="0" smtClean="0">
                <a:latin typeface="+mn-lt"/>
              </a:rPr>
              <a:t>ЗАКЛЮЧЕНИЕ</a:t>
            </a:r>
            <a:endParaRPr lang="ru-RU" sz="3200" dirty="0">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0"/>
            <a:ext cx="8929718" cy="1214422"/>
          </a:xfrm>
        </p:spPr>
        <p:txBody>
          <a:bodyPr/>
          <a:lstStyle/>
          <a:p>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Причины </a:t>
            </a:r>
            <a:r>
              <a:rPr lang="ru-RU" sz="3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неудовлетворительных</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результатов лечения</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0" y="1142984"/>
            <a:ext cx="9144000" cy="5715016"/>
          </a:xfrm>
        </p:spPr>
        <p:txBody>
          <a:bodyPr/>
          <a:lstStyle/>
          <a:p>
            <a:pPr>
              <a:lnSpc>
                <a:spcPct val="150000"/>
              </a:lnSpc>
            </a:pPr>
            <a:r>
              <a:rPr lang="ru-RU" dirty="0" smtClean="0">
                <a:latin typeface="Times New Roman" pitchFamily="18" charset="0"/>
                <a:cs typeface="Times New Roman" pitchFamily="18" charset="0"/>
              </a:rPr>
              <a:t>Поздние сроки госпитализации</a:t>
            </a:r>
          </a:p>
          <a:p>
            <a:pPr>
              <a:lnSpc>
                <a:spcPct val="150000"/>
              </a:lnSpc>
            </a:pPr>
            <a:r>
              <a:rPr lang="ru-RU" dirty="0" smtClean="0">
                <a:latin typeface="Times New Roman" pitchFamily="18" charset="0"/>
                <a:cs typeface="Times New Roman" pitchFamily="18" charset="0"/>
              </a:rPr>
              <a:t>Несвоевременная диагностика панкреонекроза</a:t>
            </a:r>
          </a:p>
          <a:p>
            <a:pPr>
              <a:lnSpc>
                <a:spcPct val="150000"/>
              </a:lnSpc>
            </a:pPr>
            <a:r>
              <a:rPr lang="ru-RU" dirty="0" smtClean="0">
                <a:latin typeface="Times New Roman" pitchFamily="18" charset="0"/>
                <a:cs typeface="Times New Roman" pitchFamily="18" charset="0"/>
              </a:rPr>
              <a:t>Отсутствие единой трактовки форм заболевания</a:t>
            </a:r>
          </a:p>
          <a:p>
            <a:pPr>
              <a:lnSpc>
                <a:spcPct val="150000"/>
              </a:lnSpc>
            </a:pPr>
            <a:r>
              <a:rPr lang="ru-RU" dirty="0" smtClean="0">
                <a:latin typeface="Times New Roman" pitchFamily="18" charset="0"/>
                <a:cs typeface="Times New Roman" pitchFamily="18" charset="0"/>
              </a:rPr>
              <a:t>Неадекватная интенсивная терапия</a:t>
            </a:r>
          </a:p>
          <a:p>
            <a:r>
              <a:rPr lang="ru-RU" dirty="0" smtClean="0">
                <a:latin typeface="Times New Roman" pitchFamily="18" charset="0"/>
                <a:cs typeface="Times New Roman" pitchFamily="18" charset="0"/>
              </a:rPr>
              <a:t>Необоснованно «ранние» или «запоздалые» операции</a:t>
            </a:r>
          </a:p>
          <a:p>
            <a:r>
              <a:rPr lang="ru-RU" dirty="0" smtClean="0">
                <a:latin typeface="Times New Roman" pitchFamily="18" charset="0"/>
                <a:cs typeface="Times New Roman" pitchFamily="18" charset="0"/>
              </a:rPr>
              <a:t>Недостаточная оснащенность и обеспечение стационаров</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3"/>
          <p:cNvSpPr>
            <a:spLocks noGrp="1" noChangeArrowheads="1"/>
          </p:cNvSpPr>
          <p:nvPr>
            <p:ph idx="1"/>
          </p:nvPr>
        </p:nvSpPr>
        <p:spPr>
          <a:xfrm>
            <a:off x="0" y="1341438"/>
            <a:ext cx="9144000" cy="5516562"/>
          </a:xfrm>
        </p:spPr>
        <p:txBody>
          <a:bodyPr>
            <a:normAutofit lnSpcReduction="10000"/>
          </a:bodyPr>
          <a:lstStyle/>
          <a:p>
            <a:pPr>
              <a:buNone/>
            </a:pPr>
            <a:r>
              <a:rPr lang="ru-RU" dirty="0" smtClean="0"/>
              <a:t>	Поэтому качество, содержание и объем неотложной специализированной помощи при поступлении в стационар больного острым панкреатитом не должны зависеть от времени суток, фактора выходного дня, личного опыта дежурного врача. Для того, чтобы уменьшить эту зависимость существует Протокол, устанавливающий объем обследования больного, правила постановки диагноза и определения прогноза заболевания, содержание интенсивной терапии, показания к оперативному вмешательству.</a:t>
            </a:r>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Рисунок 5" descr="IMG_0021.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 name="Прямоугольник 3"/>
          <p:cNvSpPr/>
          <p:nvPr/>
        </p:nvSpPr>
        <p:spPr>
          <a:xfrm>
            <a:off x="357188" y="4786313"/>
            <a:ext cx="5786437" cy="928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24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0485" name="Прямоугольник 7"/>
          <p:cNvSpPr>
            <a:spLocks noChangeArrowheads="1"/>
          </p:cNvSpPr>
          <p:nvPr/>
        </p:nvSpPr>
        <p:spPr bwMode="auto">
          <a:xfrm>
            <a:off x="3571924" y="0"/>
            <a:ext cx="8001000" cy="523875"/>
          </a:xfrm>
          <a:prstGeom prst="rect">
            <a:avLst/>
          </a:prstGeom>
          <a:noFill/>
          <a:ln w="9525">
            <a:noFill/>
            <a:miter lim="800000"/>
            <a:headEnd/>
            <a:tailEnd/>
          </a:ln>
        </p:spPr>
        <p:txBody>
          <a:bodyPr>
            <a:spAutoFit/>
          </a:bodyPr>
          <a:lstStyle/>
          <a:p>
            <a:r>
              <a:rPr lang="ru-RU" sz="2800" b="1" dirty="0">
                <a:solidFill>
                  <a:schemeClr val="bg1"/>
                </a:solidFill>
                <a:latin typeface="Times New Roman" pitchFamily="18" charset="0"/>
                <a:cs typeface="Times New Roman" pitchFamily="18" charset="0"/>
              </a:rPr>
              <a:t>БЛАГОДАРЮ ЗА ВНИМАНИЕ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p:txBody>
          <a:bodyPr/>
          <a:lstStyle/>
          <a:p>
            <a:pPr eaLnBrk="1" hangingPunct="1">
              <a:defRPr/>
            </a:pPr>
            <a:r>
              <a:rPr lang="ru-RU" sz="3200" dirty="0" smtClean="0">
                <a:solidFill>
                  <a:schemeClr val="tx1"/>
                </a:solidFill>
              </a:rPr>
              <a:t>Топографо-анатомические особенности поджелудочной железы</a:t>
            </a:r>
          </a:p>
        </p:txBody>
      </p:sp>
      <p:pic>
        <p:nvPicPr>
          <p:cNvPr id="18435" name="Picture 4" descr="File0001"/>
          <p:cNvPicPr>
            <a:picLocks noGrp="1" noChangeAspect="1" noChangeArrowheads="1"/>
          </p:cNvPicPr>
          <p:nvPr>
            <p:ph idx="1"/>
          </p:nvPr>
        </p:nvPicPr>
        <p:blipFill>
          <a:blip r:embed="rId2" cstate="print"/>
          <a:stretch>
            <a:fillRect/>
          </a:stretch>
        </p:blipFill>
        <p:spPr>
          <a:xfrm>
            <a:off x="1705351" y="2096862"/>
            <a:ext cx="4971298" cy="3532639"/>
          </a:xfrm>
          <a:noFill/>
        </p:spPr>
      </p:pic>
    </p:spTree>
    <p:extLst>
      <p:ext uri="{BB962C8B-B14F-4D97-AF65-F5344CB8AC3E}">
        <p14:creationId xmlns="" xmlns:p14="http://schemas.microsoft.com/office/powerpoint/2010/main" val="13381205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5"/>
          <p:cNvSpPr>
            <a:spLocks noGrp="1" noRot="1" noChangeArrowheads="1"/>
          </p:cNvSpPr>
          <p:nvPr>
            <p:ph type="title"/>
          </p:nvPr>
        </p:nvSpPr>
        <p:spPr/>
        <p:txBody>
          <a:bodyPr/>
          <a:lstStyle/>
          <a:p>
            <a:pPr eaLnBrk="1" hangingPunct="1">
              <a:defRPr/>
            </a:pPr>
            <a:r>
              <a:rPr lang="ru-RU" sz="3200" dirty="0" smtClean="0">
                <a:solidFill>
                  <a:schemeClr val="tx1"/>
                </a:solidFill>
              </a:rPr>
              <a:t>Топографо-анатомические особенности поджелудочной железы</a:t>
            </a:r>
          </a:p>
        </p:txBody>
      </p:sp>
      <p:pic>
        <p:nvPicPr>
          <p:cNvPr id="19459" name="Picture 4" descr="File0002"/>
          <p:cNvPicPr>
            <a:picLocks noGrp="1" noChangeAspect="1" noChangeArrowheads="1"/>
          </p:cNvPicPr>
          <p:nvPr>
            <p:ph idx="1"/>
          </p:nvPr>
        </p:nvPicPr>
        <p:blipFill>
          <a:blip r:embed="rId2" cstate="print"/>
          <a:stretch>
            <a:fillRect/>
          </a:stretch>
        </p:blipFill>
        <p:spPr>
          <a:xfrm>
            <a:off x="1856227" y="2505294"/>
            <a:ext cx="4669546" cy="2715774"/>
          </a:xfrm>
          <a:noFill/>
        </p:spPr>
      </p:pic>
    </p:spTree>
    <p:extLst>
      <p:ext uri="{BB962C8B-B14F-4D97-AF65-F5344CB8AC3E}">
        <p14:creationId xmlns="" xmlns:p14="http://schemas.microsoft.com/office/powerpoint/2010/main" val="38915287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p:txBody>
          <a:bodyPr>
            <a:normAutofit fontScale="85000" lnSpcReduction="20000"/>
          </a:bodyPr>
          <a:lstStyle/>
          <a:p>
            <a:pPr>
              <a:buNone/>
            </a:pPr>
            <a:r>
              <a:rPr lang="ru-RU" dirty="0" smtClean="0"/>
              <a:t>	Острый панкреатит является острым асептическим воспалением поджелудочной железы, демаркационного характера, в основе которого лежат процессы </a:t>
            </a:r>
            <a:r>
              <a:rPr lang="ru-RU" dirty="0" err="1" smtClean="0"/>
              <a:t>аутоферментативного</a:t>
            </a:r>
            <a:r>
              <a:rPr lang="ru-RU" dirty="0" smtClean="0"/>
              <a:t> некроза </a:t>
            </a:r>
            <a:r>
              <a:rPr lang="ru-RU" dirty="0" err="1" smtClean="0"/>
              <a:t>панкреатоцитов</a:t>
            </a:r>
            <a:r>
              <a:rPr lang="ru-RU" dirty="0" smtClean="0"/>
              <a:t>, с развитием </a:t>
            </a:r>
            <a:r>
              <a:rPr lang="ru-RU" dirty="0" err="1" smtClean="0"/>
              <a:t>полиорганной</a:t>
            </a:r>
            <a:r>
              <a:rPr lang="ru-RU" dirty="0" smtClean="0"/>
              <a:t> недостаточности, с последующим эндогенным инфицированием с вовлечением в процесс окружающих ее тканей </a:t>
            </a:r>
            <a:r>
              <a:rPr lang="ru-RU" dirty="0" err="1" smtClean="0"/>
              <a:t>забрюшинного</a:t>
            </a:r>
            <a:r>
              <a:rPr lang="ru-RU" dirty="0" smtClean="0"/>
              <a:t> пространства, брюшной полости и комплекса органных систем </a:t>
            </a:r>
            <a:r>
              <a:rPr lang="ru-RU" dirty="0" err="1" smtClean="0"/>
              <a:t>внебрюшинной</a:t>
            </a:r>
            <a:r>
              <a:rPr lang="ru-RU" dirty="0" smtClean="0"/>
              <a:t> локализации. </a:t>
            </a:r>
            <a:endParaRPr lang="ru-RU" dirty="0"/>
          </a:p>
        </p:txBody>
      </p:sp>
    </p:spTree>
    <p:extLst>
      <p:ext uri="{BB962C8B-B14F-4D97-AF65-F5344CB8AC3E}">
        <p14:creationId xmlns="" xmlns:p14="http://schemas.microsoft.com/office/powerpoint/2010/main" val="36902281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rrowheads="1"/>
          </p:cNvSpPr>
          <p:nvPr>
            <p:ph type="title"/>
          </p:nvPr>
        </p:nvSpPr>
        <p:spPr/>
        <p:txBody>
          <a:bodyPr>
            <a:normAutofit fontScale="90000"/>
          </a:bodyPr>
          <a:lstStyle/>
          <a:p>
            <a:pPr eaLnBrk="1" hangingPunct="1">
              <a:defRPr/>
            </a:pPr>
            <a:r>
              <a:rPr lang="ru-RU" sz="4000" dirty="0" smtClean="0">
                <a:solidFill>
                  <a:schemeClr val="tx1"/>
                </a:solidFill>
              </a:rPr>
              <a:t>Основные условия действия пусковых факторов</a:t>
            </a:r>
          </a:p>
        </p:txBody>
      </p:sp>
      <p:sp>
        <p:nvSpPr>
          <p:cNvPr id="69635" name="Rectangle 3"/>
          <p:cNvSpPr>
            <a:spLocks noGrp="1" noChangeArrowheads="1"/>
          </p:cNvSpPr>
          <p:nvPr>
            <p:ph idx="1"/>
          </p:nvPr>
        </p:nvSpPr>
        <p:spPr/>
        <p:txBody>
          <a:bodyPr>
            <a:normAutofit fontScale="92500" lnSpcReduction="10000"/>
          </a:bodyPr>
          <a:lstStyle/>
          <a:p>
            <a:pPr eaLnBrk="1" hangingPunct="1">
              <a:lnSpc>
                <a:spcPct val="90000"/>
              </a:lnSpc>
              <a:defRPr/>
            </a:pPr>
            <a:r>
              <a:rPr lang="ru-RU" sz="2800" b="1" dirty="0" smtClean="0"/>
              <a:t>Прием обильной пищи и алкоголя</a:t>
            </a:r>
          </a:p>
          <a:p>
            <a:pPr eaLnBrk="1" hangingPunct="1">
              <a:lnSpc>
                <a:spcPct val="90000"/>
              </a:lnSpc>
              <a:defRPr/>
            </a:pPr>
            <a:r>
              <a:rPr lang="ru-RU" sz="2800" b="1" dirty="0" smtClean="0"/>
              <a:t>Заболевания билиарной системы, желудка и 12 п.к.</a:t>
            </a:r>
          </a:p>
          <a:p>
            <a:pPr eaLnBrk="1" hangingPunct="1">
              <a:lnSpc>
                <a:spcPct val="90000"/>
              </a:lnSpc>
              <a:defRPr/>
            </a:pPr>
            <a:r>
              <a:rPr lang="ru-RU" sz="2800" b="1" dirty="0" smtClean="0"/>
              <a:t>Травма</a:t>
            </a:r>
          </a:p>
          <a:p>
            <a:pPr eaLnBrk="1" hangingPunct="1">
              <a:lnSpc>
                <a:spcPct val="90000"/>
              </a:lnSpc>
              <a:defRPr/>
            </a:pPr>
            <a:r>
              <a:rPr lang="ru-RU" sz="2800" dirty="0" smtClean="0"/>
              <a:t>Операции на поджелудочной железе</a:t>
            </a:r>
          </a:p>
          <a:p>
            <a:pPr eaLnBrk="1" hangingPunct="1">
              <a:lnSpc>
                <a:spcPct val="90000"/>
              </a:lnSpc>
              <a:defRPr/>
            </a:pPr>
            <a:r>
              <a:rPr lang="ru-RU" sz="2800" dirty="0" smtClean="0"/>
              <a:t>Острое нарушение кровообращения в поджелудочной железе </a:t>
            </a:r>
            <a:endParaRPr lang="ru-RU" sz="2800" b="1" dirty="0" smtClean="0"/>
          </a:p>
          <a:p>
            <a:pPr eaLnBrk="1" hangingPunct="1">
              <a:lnSpc>
                <a:spcPct val="90000"/>
              </a:lnSpc>
              <a:defRPr/>
            </a:pPr>
            <a:r>
              <a:rPr lang="ru-RU" sz="2800" dirty="0" smtClean="0"/>
              <a:t>Аллергия</a:t>
            </a:r>
          </a:p>
          <a:p>
            <a:pPr eaLnBrk="1" hangingPunct="1">
              <a:lnSpc>
                <a:spcPct val="90000"/>
              </a:lnSpc>
              <a:defRPr/>
            </a:pPr>
            <a:r>
              <a:rPr lang="ru-RU" sz="2800" dirty="0" smtClean="0"/>
              <a:t>Нарушение жирового обмена, гиперкальциемия</a:t>
            </a:r>
          </a:p>
          <a:p>
            <a:pPr eaLnBrk="1" hangingPunct="1">
              <a:lnSpc>
                <a:spcPct val="90000"/>
              </a:lnSpc>
              <a:defRPr/>
            </a:pPr>
            <a:r>
              <a:rPr lang="ru-RU" sz="2800" dirty="0" smtClean="0"/>
              <a:t>Заболевания сердечно-сосудистой системы </a:t>
            </a:r>
          </a:p>
          <a:p>
            <a:pPr eaLnBrk="1" hangingPunct="1">
              <a:lnSpc>
                <a:spcPct val="90000"/>
              </a:lnSpc>
              <a:defRPr/>
            </a:pPr>
            <a:endParaRPr lang="ru-RU" sz="28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rrowheads="1"/>
          </p:cNvSpPr>
          <p:nvPr>
            <p:ph type="title"/>
          </p:nvPr>
        </p:nvSpPr>
        <p:spPr/>
        <p:txBody>
          <a:bodyPr>
            <a:normAutofit fontScale="90000"/>
          </a:bodyPr>
          <a:lstStyle/>
          <a:p>
            <a:pPr eaLnBrk="1" hangingPunct="1">
              <a:defRPr/>
            </a:pPr>
            <a:r>
              <a:rPr lang="ru-RU" sz="4000" dirty="0" smtClean="0">
                <a:solidFill>
                  <a:schemeClr val="tx1"/>
                </a:solidFill>
              </a:rPr>
              <a:t>Причины развития панкреатита</a:t>
            </a:r>
          </a:p>
        </p:txBody>
      </p:sp>
      <p:sp>
        <p:nvSpPr>
          <p:cNvPr id="91139" name="Rectangle 3"/>
          <p:cNvSpPr>
            <a:spLocks noGrp="1" noChangeArrowheads="1"/>
          </p:cNvSpPr>
          <p:nvPr>
            <p:ph idx="1"/>
          </p:nvPr>
        </p:nvSpPr>
        <p:spPr>
          <a:xfrm>
            <a:off x="0" y="1268413"/>
            <a:ext cx="9144000" cy="5589587"/>
          </a:xfrm>
        </p:spPr>
        <p:txBody>
          <a:bodyPr/>
          <a:lstStyle/>
          <a:p>
            <a:pPr eaLnBrk="1" hangingPunct="1">
              <a:defRPr/>
            </a:pPr>
            <a:r>
              <a:rPr lang="ru-RU" b="1" dirty="0" smtClean="0"/>
              <a:t>Механические </a:t>
            </a:r>
            <a:r>
              <a:rPr lang="ru-RU" dirty="0" smtClean="0"/>
              <a:t>– все виды блокады БДС и ГПП, включающие </a:t>
            </a:r>
            <a:r>
              <a:rPr lang="ru-RU" dirty="0" err="1" smtClean="0"/>
              <a:t>дуодено</a:t>
            </a:r>
            <a:r>
              <a:rPr lang="ru-RU" dirty="0" smtClean="0"/>
              <a:t>-панкреатический рефлюкс, а также травматические повреждение.</a:t>
            </a:r>
          </a:p>
          <a:p>
            <a:pPr eaLnBrk="1" hangingPunct="1">
              <a:buFont typeface="Wingdings" pitchFamily="2" charset="2"/>
              <a:buNone/>
              <a:defRPr/>
            </a:pPr>
            <a:r>
              <a:rPr lang="ru-RU" dirty="0" smtClean="0"/>
              <a:t>    Патология БДС – 16,8%</a:t>
            </a:r>
          </a:p>
          <a:p>
            <a:pPr eaLnBrk="1" hangingPunct="1">
              <a:buFont typeface="Wingdings" pitchFamily="2" charset="2"/>
              <a:buNone/>
              <a:defRPr/>
            </a:pPr>
            <a:r>
              <a:rPr lang="ru-RU" dirty="0" smtClean="0"/>
              <a:t>    Спазм на почве печеночной колики и острого холецистита – 47,8% </a:t>
            </a:r>
          </a:p>
          <a:p>
            <a:pPr eaLnBrk="1" hangingPunct="1">
              <a:buFont typeface="Wingdings" pitchFamily="2" charset="2"/>
              <a:buNone/>
              <a:defRPr/>
            </a:pPr>
            <a:r>
              <a:rPr lang="ru-RU" dirty="0" smtClean="0"/>
              <a:t>    </a:t>
            </a:r>
            <a:r>
              <a:rPr lang="ru-RU" dirty="0" err="1" smtClean="0"/>
              <a:t>Дискинезия</a:t>
            </a:r>
            <a:r>
              <a:rPr lang="ru-RU" dirty="0" smtClean="0"/>
              <a:t> ДК, </a:t>
            </a:r>
            <a:r>
              <a:rPr lang="ru-RU" dirty="0" err="1" smtClean="0"/>
              <a:t>дуоденостаз</a:t>
            </a:r>
            <a:r>
              <a:rPr lang="ru-RU" dirty="0" smtClean="0"/>
              <a:t> – 44,9%</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rrowheads="1"/>
          </p:cNvSpPr>
          <p:nvPr>
            <p:ph type="title"/>
          </p:nvPr>
        </p:nvSpPr>
        <p:spPr/>
        <p:txBody>
          <a:bodyPr>
            <a:normAutofit fontScale="90000"/>
          </a:bodyPr>
          <a:lstStyle/>
          <a:p>
            <a:pPr eaLnBrk="1" hangingPunct="1">
              <a:defRPr/>
            </a:pPr>
            <a:r>
              <a:rPr lang="ru-RU" sz="4000" dirty="0" smtClean="0">
                <a:solidFill>
                  <a:schemeClr val="tx1"/>
                </a:solidFill>
              </a:rPr>
              <a:t>Причины развития панкреатита</a:t>
            </a:r>
          </a:p>
        </p:txBody>
      </p:sp>
      <p:sp>
        <p:nvSpPr>
          <p:cNvPr id="92163" name="Rectangle 3"/>
          <p:cNvSpPr>
            <a:spLocks noGrp="1" noChangeArrowheads="1"/>
          </p:cNvSpPr>
          <p:nvPr>
            <p:ph idx="1"/>
          </p:nvPr>
        </p:nvSpPr>
        <p:spPr>
          <a:xfrm>
            <a:off x="357158" y="1600200"/>
            <a:ext cx="8786842" cy="5257800"/>
          </a:xfrm>
        </p:spPr>
        <p:txBody>
          <a:bodyPr/>
          <a:lstStyle/>
          <a:p>
            <a:pPr eaLnBrk="1" hangingPunct="1">
              <a:defRPr/>
            </a:pPr>
            <a:r>
              <a:rPr lang="ru-RU" b="1" dirty="0" smtClean="0"/>
              <a:t>Нейрогуморальные причины: </a:t>
            </a:r>
          </a:p>
          <a:p>
            <a:pPr eaLnBrk="1" hangingPunct="1">
              <a:buFont typeface="Wingdings" pitchFamily="2" charset="2"/>
              <a:buNone/>
              <a:defRPr/>
            </a:pPr>
            <a:r>
              <a:rPr lang="ru-RU" dirty="0" smtClean="0"/>
              <a:t>   нарушение жирового обмена - 30,7%</a:t>
            </a:r>
          </a:p>
          <a:p>
            <a:pPr eaLnBrk="1" hangingPunct="1">
              <a:buFont typeface="Wingdings" pitchFamily="2" charset="2"/>
              <a:buNone/>
              <a:defRPr/>
            </a:pPr>
            <a:r>
              <a:rPr lang="ru-RU" dirty="0" smtClean="0"/>
              <a:t>   системные заболевания сосудов – 27,8%</a:t>
            </a:r>
          </a:p>
          <a:p>
            <a:pPr eaLnBrk="1" hangingPunct="1">
              <a:buFont typeface="Wingdings" pitchFamily="2" charset="2"/>
              <a:buNone/>
              <a:defRPr/>
            </a:pPr>
            <a:r>
              <a:rPr lang="ru-RU" dirty="0" smtClean="0"/>
              <a:t>   заболевания желудка – 13,6%</a:t>
            </a:r>
          </a:p>
          <a:p>
            <a:pPr eaLnBrk="1" hangingPunct="1">
              <a:buFont typeface="Wingdings" pitchFamily="2" charset="2"/>
              <a:buNone/>
              <a:defRPr/>
            </a:pPr>
            <a:r>
              <a:rPr lang="ru-RU" dirty="0" smtClean="0"/>
              <a:t>   вторичные нарушения кровоснабжения в поджелудочной железе – 8,9%</a:t>
            </a:r>
          </a:p>
          <a:p>
            <a:pPr eaLnBrk="1" hangingPunct="1">
              <a:buFont typeface="Wingdings" pitchFamily="2" charset="2"/>
              <a:buNone/>
              <a:defRPr/>
            </a:pPr>
            <a:r>
              <a:rPr lang="ru-RU" dirty="0" smtClean="0"/>
              <a:t>   заболевания печени – 7,3%</a:t>
            </a:r>
          </a:p>
          <a:p>
            <a:pPr eaLnBrk="1" hangingPunct="1">
              <a:buFont typeface="Wingdings" pitchFamily="2" charset="2"/>
              <a:buNone/>
              <a:defRPr/>
            </a:pPr>
            <a:r>
              <a:rPr lang="ru-RU" dirty="0" smtClean="0"/>
              <a:t>   беременность и послеродовый период – 6%</a:t>
            </a:r>
          </a:p>
          <a:p>
            <a:pPr eaLnBrk="1" hangingPunct="1">
              <a:buFont typeface="Wingdings" pitchFamily="2" charset="2"/>
              <a:buNone/>
              <a:defRPr/>
            </a:pPr>
            <a:r>
              <a:rPr lang="ru-RU" dirty="0" smtClean="0"/>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11562</TotalTime>
  <Words>778</Words>
  <Application>Microsoft Office PowerPoint</Application>
  <PresentationFormat>Экран (4:3)</PresentationFormat>
  <Paragraphs>183</Paragraphs>
  <Slides>31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Техническая</vt:lpstr>
      <vt:lpstr>Хирургическая тактика у больных деструктивным панкреатитом</vt:lpstr>
      <vt:lpstr>Слайд 2</vt:lpstr>
      <vt:lpstr>Причины неудовлетворительных результатов лечения</vt:lpstr>
      <vt:lpstr>Топографо-анатомические особенности поджелудочной железы</vt:lpstr>
      <vt:lpstr>Топографо-анатомические особенности поджелудочной железы</vt:lpstr>
      <vt:lpstr>Слайд 6</vt:lpstr>
      <vt:lpstr>Основные условия действия пусковых факторов</vt:lpstr>
      <vt:lpstr>Причины развития панкреатита</vt:lpstr>
      <vt:lpstr>Причины развития панкреатита</vt:lpstr>
      <vt:lpstr>Причины развития панкреатита</vt:lpstr>
      <vt:lpstr>Классификация острого панкреатита  (Атланта, 1992) </vt:lpstr>
      <vt:lpstr>Местные осложнения стерильного панкреонекроза</vt:lpstr>
      <vt:lpstr>Местные осложнения инфицированного панкреонекроза</vt:lpstr>
      <vt:lpstr>Системные осложнения панкреонекроза</vt:lpstr>
      <vt:lpstr>Лабораторные методы исследования</vt:lpstr>
      <vt:lpstr>Лабораторная диагностика</vt:lpstr>
      <vt:lpstr>Инструментальные методы исследования</vt:lpstr>
      <vt:lpstr>Слайд 18</vt:lpstr>
      <vt:lpstr>Этапы лечебно-диагностического алгоритма</vt:lpstr>
      <vt:lpstr>Принципы лечебной тактики при панкреонекрозе</vt:lpstr>
      <vt:lpstr>Принципы лечебной тактики при панкреонекрозе</vt:lpstr>
      <vt:lpstr>Слайд 22</vt:lpstr>
      <vt:lpstr>Виды хирургических вмешательств</vt:lpstr>
      <vt:lpstr>Виды хирургических вмешательств </vt:lpstr>
      <vt:lpstr>АБСОЛЮТНЫЕ ПОКАЗАНИЯ К ОПЕРАЦИИ ПРИ ПАНКРЕОНЕКРОЗЕ</vt:lpstr>
      <vt:lpstr>Слайд 26</vt:lpstr>
      <vt:lpstr>ПОКАЗАНИЯ К ВИДЕОЛАПАРОСКОПИЧЕСКИМ ОПЕРАЦИЯМ</vt:lpstr>
      <vt:lpstr>Возможности чрескожных вмешательств под УЗИ контролем</vt:lpstr>
      <vt:lpstr>Слайд 29</vt:lpstr>
      <vt:lpstr>Слайд 30</vt:lpstr>
      <vt:lpstr>Слайд 31</vt:lpstr>
    </vt:vector>
  </TitlesOfParts>
  <Company>KGMU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Упреждающее  панкреотропное  лечение  ОП</dc:title>
  <dc:creator>Ramil</dc:creator>
  <cp:lastModifiedBy>a-it-a-2</cp:lastModifiedBy>
  <cp:revision>156</cp:revision>
  <cp:lastPrinted>1601-01-01T00:00:00Z</cp:lastPrinted>
  <dcterms:created xsi:type="dcterms:W3CDTF">2003-05-26T18:57:45Z</dcterms:created>
  <dcterms:modified xsi:type="dcterms:W3CDTF">2014-06-06T11:43:44Z</dcterms:modified>
</cp:coreProperties>
</file>