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theme/themeOverride12.xml" ContentType="application/vnd.openxmlformats-officedocument.themeOverride+xml"/>
  <Override PartName="/ppt/diagrams/drawing2.xml" ContentType="application/vnd.ms-office.drawingml.diagramDrawing+xml"/>
  <Override PartName="/ppt/charts/style15.xml" ContentType="application/vnd.ms-office.chartstyl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charts/chart28.xml" ContentType="application/vnd.openxmlformats-officedocument.drawingml.chart+xml"/>
  <Override PartName="/ppt/diagrams/quickStyle2.xml" ContentType="application/vnd.openxmlformats-officedocument.drawingml.diagramStyle+xml"/>
  <Override PartName="/ppt/charts/colors6.xml" ContentType="application/vnd.ms-office.chartcolorstyle+xml"/>
  <Override PartName="/ppt/charts/style22.xml" ContentType="application/vnd.ms-office.chart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Override PartName="/ppt/charts/colors16.xml" ContentType="application/vnd.ms-office.chartcolorstyle+xml"/>
  <Override PartName="/ppt/charts/style11.xml" ContentType="application/vnd.ms-office.chartstyl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charts/colors2.xml" ContentType="application/vnd.ms-office.chartcolorstyle+xml"/>
  <Override PartName="/ppt/charts/colors23.xml" ContentType="application/vnd.ms-office.chartcolor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olors12.xml" ContentType="application/vnd.ms-office.chartcolorstyle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charts/style9.xml" ContentType="application/vnd.ms-office.chartstyl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style5.xml" ContentType="application/vnd.ms-office.chartstyl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Override13.xml" ContentType="application/vnd.openxmlformats-officedocument.themeOverride+xml"/>
  <Override PartName="/ppt/charts/style16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charts/chart29.xml" ContentType="application/vnd.openxmlformats-officedocument.drawingml.chart+xml"/>
  <Override PartName="/ppt/charts/style1.xml" ContentType="application/vnd.ms-office.chartstyle+xml"/>
  <Override PartName="/ppt/charts/style23.xml" ContentType="application/vnd.ms-office.chartstyl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charts/chart18.xml" ContentType="application/vnd.openxmlformats-officedocument.drawingml.chart+xml"/>
  <Override PartName="/ppt/charts/style12.xml" ContentType="application/vnd.ms-office.chartstyle+xml"/>
  <Override PartName="/ppt/charts/colors17.xml" ContentType="application/vnd.ms-office.chartcolorstyle+xml"/>
  <Override PartName="/ppt/charts/colors7.xml" ContentType="application/vnd.ms-office.chartcolor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charts/chart25.xml" ContentType="application/vnd.openxmlformats-officedocument.drawingml.char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charts/colors24.xml" ContentType="application/vnd.ms-office.chartcolorstyle+xml"/>
  <Override PartName="/ppt/charts/colors13.xml" ContentType="application/vnd.ms-office.chartcolorstyle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charts/chart30.xml" ContentType="application/vnd.openxmlformats-officedocument.drawingml.chart+xml"/>
  <Default Extension="wdp" ContentType="image/vnd.ms-photo"/>
  <Override PartName="/ppt/charts/colors1.xml" ContentType="application/vnd.ms-office.chartcolorstyle+xml"/>
  <Override PartName="/ppt/charts/colors11.xml" ContentType="application/vnd.ms-office.chartcolorstyle+xml"/>
  <Override PartName="/ppt/charts/colors22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charts/style8.xml" ContentType="application/vnd.ms-office.chartstyle+xml"/>
  <Override PartName="/ppt/charts/colors20.xml" ContentType="application/vnd.ms-office.chartcolorstyl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style19.xml" ContentType="application/vnd.ms-office.chartstyle+xml"/>
  <Override PartName="/ppt/charts/style6.xml" ContentType="application/vnd.ms-office.chartstyl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theme/themeOverride9.xml" ContentType="application/vnd.openxmlformats-officedocument.themeOverr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charts/style4.xml" ContentType="application/vnd.ms-office.chartstyle+xml"/>
  <Override PartName="/ppt/charts/style17.xml" ContentType="application/vnd.ms-office.chartstyle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diagrams/colors1.xml" ContentType="application/vnd.openxmlformats-officedocument.drawingml.diagramColors+xml"/>
  <Override PartName="/ppt/charts/colors8.xml" ContentType="application/vnd.ms-office.chartcolorstyle+xml"/>
  <Override PartName="/ppt/charts/style24.xml" ContentType="application/vnd.ms-office.chart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Override10.xml" ContentType="application/vnd.openxmlformats-officedocument.themeOverride+xml"/>
  <Override PartName="/ppt/charts/chart19.xml" ContentType="application/vnd.openxmlformats-officedocument.drawingml.chart+xml"/>
  <Override PartName="/ppt/charts/style13.xml" ContentType="application/vnd.ms-office.chartstyle+xml"/>
  <Override PartName="/ppt/charts/colors18.xml" ContentType="application/vnd.ms-office.chartcolor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Override3.xml" ContentType="application/vnd.openxmlformats-officedocument.themeOverride+xml"/>
  <Override PartName="/ppt/charts/chart26.xml" ContentType="application/vnd.openxmlformats-officedocument.drawingml.chart+xml"/>
  <Override PartName="/ppt/charts/colors25.xml" ContentType="application/vnd.ms-office.chartcolorstyle+xml"/>
  <Override PartName="/ppt/charts/colors4.xml" ContentType="application/vnd.ms-office.chartcolorstyle+xml"/>
  <Override PartName="/ppt/charts/style20.xml" ContentType="application/vnd.ms-office.chartstyle+xml"/>
  <Default Extension="rels" ContentType="application/vnd.openxmlformats-package.relationships+xml"/>
  <Override PartName="/ppt/slides/slide23.xml" ContentType="application/vnd.openxmlformats-officedocument.presentationml.slide+xml"/>
  <Override PartName="/ppt/charts/chart15.xml" ContentType="application/vnd.openxmlformats-officedocument.drawingml.chart+xml"/>
  <Override PartName="/ppt/charts/colors14.xml" ContentType="application/vnd.ms-office.chartcolorstyl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olors21.xml" ContentType="application/vnd.ms-office.chartcolorstyle+xml"/>
  <Override PartName="/ppt/charts/colors10.xml" ContentType="application/vnd.ms-office.chartcolorstyle+xml"/>
  <Override PartName="/ppt/charts/style7.xml" ContentType="application/vnd.ms-office.chartstyle+xml"/>
  <Override PartName="/ppt/charts/chart5.xml" ContentType="application/vnd.openxmlformats-officedocument.drawingml.chart+xml"/>
  <Override PartName="/ppt/charts/style18.xml" ContentType="application/vnd.ms-office.chart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style25.xml" ContentType="application/vnd.ms-office.chartstyle+xml"/>
  <Override PartName="/ppt/charts/style3.xml" ContentType="application/vnd.ms-office.chartstyle+xml"/>
  <Override PartName="/ppt/notesSlides/notesSlide1.xml" ContentType="application/vnd.openxmlformats-officedocument.presentationml.notesSlide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diagrams/colors2.xml" ContentType="application/vnd.openxmlformats-officedocument.drawingml.diagramColors+xml"/>
  <Override PartName="/ppt/charts/colors9.xml" ContentType="application/vnd.ms-office.chartcolorstyle+xml"/>
  <Override PartName="/ppt/charts/style14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charts/chart27.xml" ContentType="application/vnd.openxmlformats-officedocument.drawingml.chart+xml"/>
  <Override PartName="/ppt/diagrams/drawing1.xml" ContentType="application/vnd.ms-office.drawingml.diagramDrawing+xml"/>
  <Override PartName="/ppt/charts/style21.xml" ContentType="application/vnd.ms-office.chartstyle+xml"/>
  <Override PartName="/ppt/charts/colors19.xml" ContentType="application/vnd.ms-office.chartcolorstyle+xml"/>
  <Override PartName="/ppt/slides/slide24.xml" ContentType="application/vnd.openxmlformats-officedocument.presentationml.slide+xml"/>
  <Default Extension="jpeg" ContentType="image/jpeg"/>
  <Override PartName="/ppt/theme/themeOverride4.xml" ContentType="application/vnd.openxmlformats-officedocument.themeOverride+xml"/>
  <Override PartName="/ppt/charts/chart16.xml" ContentType="application/vnd.openxmlformats-officedocument.drawingml.chart+xml"/>
  <Override PartName="/ppt/diagrams/quickStyle1.xml" ContentType="application/vnd.openxmlformats-officedocument.drawingml.diagramStyle+xml"/>
  <Override PartName="/ppt/charts/colors5.xml" ContentType="application/vnd.ms-office.chartcolorstyle+xml"/>
  <Override PartName="/ppt/charts/style10.xml" ContentType="application/vnd.ms-office.chartstyle+xml"/>
  <Override PartName="/ppt/charts/colors15.xml" ContentType="application/vnd.ms-office.chartcolorstyl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23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59" r:id="rId4"/>
    <p:sldId id="317" r:id="rId5"/>
    <p:sldId id="300" r:id="rId6"/>
    <p:sldId id="266" r:id="rId7"/>
    <p:sldId id="298" r:id="rId8"/>
    <p:sldId id="299" r:id="rId9"/>
    <p:sldId id="321" r:id="rId10"/>
    <p:sldId id="322" r:id="rId11"/>
    <p:sldId id="301" r:id="rId12"/>
    <p:sldId id="302" r:id="rId13"/>
    <p:sldId id="285" r:id="rId14"/>
    <p:sldId id="303" r:id="rId15"/>
    <p:sldId id="309" r:id="rId16"/>
    <p:sldId id="260" r:id="rId17"/>
    <p:sldId id="313" r:id="rId18"/>
    <p:sldId id="286" r:id="rId19"/>
    <p:sldId id="316" r:id="rId20"/>
    <p:sldId id="315" r:id="rId21"/>
    <p:sldId id="318" r:id="rId22"/>
    <p:sldId id="319" r:id="rId23"/>
    <p:sldId id="307" r:id="rId24"/>
    <p:sldId id="323" r:id="rId25"/>
    <p:sldId id="293" r:id="rId26"/>
  </p:sldIdLst>
  <p:sldSz cx="9144000" cy="6858000" type="screen4x3"/>
  <p:notesSz cx="6735763" cy="9799638"/>
  <p:embeddedFontLs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Arial Narrow" pitchFamily="34" charset="0"/>
      <p:regular r:id="rId32"/>
      <p:bold r:id="rId33"/>
      <p:italic r:id="rId34"/>
      <p:boldItalic r:id="rId35"/>
    </p:embeddedFont>
    <p:embeddedFont>
      <p:font typeface="Tahoma" pitchFamily="34" charset="0"/>
      <p:regular r:id="rId36"/>
      <p:bold r:id="rId37"/>
    </p:embeddedFont>
    <p:embeddedFont>
      <p:font typeface="Arial Cyr" pitchFamily="34" charset="0"/>
      <p:regular r:id="rId38"/>
      <p:bold r:id="rId39"/>
      <p:italic r:id="rId40"/>
      <p:boldItalic r:id="rId41"/>
    </p:embeddedFont>
  </p:embeddedFontLst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7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ACC6"/>
    <a:srgbClr val="33CCFF"/>
    <a:srgbClr val="FFFFFF"/>
    <a:srgbClr val="E9F1F5"/>
    <a:srgbClr val="005C4F"/>
    <a:srgbClr val="00AC92"/>
    <a:srgbClr val="00826F"/>
    <a:srgbClr val="19434F"/>
    <a:srgbClr val="D6009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03447BB-5D67-496B-8E87-E561075AD55C}" styleName="Темный стиль 1 —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46F890A9-2807-4EBB-B81D-B2AA78EC7F39}" styleName="Темный стиль 2 —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8FD4443E-F989-4FC4-A0C8-D5A2AF1F390B}" styleName="Темный стиль 1 —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179" autoAdjust="0"/>
  </p:normalViewPr>
  <p:slideViewPr>
    <p:cSldViewPr snapToGrid="0" snapToObjects="1">
      <p:cViewPr varScale="1">
        <p:scale>
          <a:sx n="73" d="100"/>
          <a:sy n="73" d="100"/>
        </p:scale>
        <p:origin x="-414" y="-102"/>
      </p:cViewPr>
      <p:guideLst>
        <p:guide orient="horz" pos="2160"/>
        <p:guide pos="77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0.xlsx"/><Relationship Id="rId1" Type="http://schemas.openxmlformats.org/officeDocument/2006/relationships/themeOverride" Target="../theme/themeOverride8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1.xlsx"/><Relationship Id="rId1" Type="http://schemas.openxmlformats.org/officeDocument/2006/relationships/themeOverride" Target="../theme/themeOverride9.xml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3" Type="http://schemas.microsoft.com/office/2011/relationships/chartColorStyle" Target="colors13.xml"/><Relationship Id="rId2" Type="http://schemas.openxmlformats.org/officeDocument/2006/relationships/package" Target="../embeddings/_____Microsoft_Office_Excel17.xlsx"/><Relationship Id="rId1" Type="http://schemas.openxmlformats.org/officeDocument/2006/relationships/themeOverride" Target="../theme/themeOverride10.xml"/><Relationship Id="rId4" Type="http://schemas.microsoft.com/office/2011/relationships/chartStyle" Target="style13.xml"/></Relationships>
</file>

<file path=ppt/charts/_rels/chart18.xml.rels><?xml version="1.0" encoding="UTF-8" standalone="yes"?>
<Relationships xmlns="http://schemas.openxmlformats.org/package/2006/relationships"><Relationship Id="rId3" Type="http://schemas.microsoft.com/office/2011/relationships/chartStyle" Target="style14.xml"/><Relationship Id="rId2" Type="http://schemas.microsoft.com/office/2011/relationships/chartColorStyle" Target="colors14.xml"/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3" Type="http://schemas.microsoft.com/office/2011/relationships/chartStyle" Target="style15.xml"/><Relationship Id="rId2" Type="http://schemas.microsoft.com/office/2011/relationships/chartColorStyle" Target="colors15.xml"/><Relationship Id="rId1" Type="http://schemas.openxmlformats.org/officeDocument/2006/relationships/oleObject" Target="file:///C:\Users\a-it-a-2\Desktop\&#1051;&#1080;&#1089;&#1090;%20Microsoft%20Excel%20(3)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3" Type="http://schemas.microsoft.com/office/2011/relationships/chartStyle" Target="style16.xml"/><Relationship Id="rId2" Type="http://schemas.microsoft.com/office/2011/relationships/chartColorStyle" Target="colors16.xml"/><Relationship Id="rId1" Type="http://schemas.openxmlformats.org/officeDocument/2006/relationships/package" Target="../embeddings/_____Microsoft_Office_Excel19.xlsx"/></Relationships>
</file>

<file path=ppt/charts/_rels/chart21.xml.rels><?xml version="1.0" encoding="UTF-8" standalone="yes"?>
<Relationships xmlns="http://schemas.openxmlformats.org/package/2006/relationships"><Relationship Id="rId3" Type="http://schemas.microsoft.com/office/2011/relationships/chartStyle" Target="style17.xml"/><Relationship Id="rId2" Type="http://schemas.microsoft.com/office/2011/relationships/chartColorStyle" Target="colors17.xml"/><Relationship Id="rId1" Type="http://schemas.openxmlformats.org/officeDocument/2006/relationships/oleObject" Target="file:///C:\Users\a-it-a-2\Desktop\&#1051;&#1080;&#1089;&#1090;%20Microsoft%20Excel%20(3).xlsx" TargetMode="External"/></Relationships>
</file>

<file path=ppt/charts/_rels/chart22.xml.rels><?xml version="1.0" encoding="UTF-8" standalone="yes"?>
<Relationships xmlns="http://schemas.openxmlformats.org/package/2006/relationships"><Relationship Id="rId3" Type="http://schemas.microsoft.com/office/2011/relationships/chartStyle" Target="style18.xml"/><Relationship Id="rId2" Type="http://schemas.microsoft.com/office/2011/relationships/chartColorStyle" Target="colors18.xml"/><Relationship Id="rId1" Type="http://schemas.openxmlformats.org/officeDocument/2006/relationships/package" Target="../embeddings/_____Microsoft_Office_Excel20.xlsx"/></Relationships>
</file>

<file path=ppt/charts/_rels/chart23.xml.rels><?xml version="1.0" encoding="UTF-8" standalone="yes"?>
<Relationships xmlns="http://schemas.openxmlformats.org/package/2006/relationships"><Relationship Id="rId3" Type="http://schemas.microsoft.com/office/2011/relationships/chartStyle" Target="style19.xml"/><Relationship Id="rId2" Type="http://schemas.microsoft.com/office/2011/relationships/chartColorStyle" Target="colors19.xml"/><Relationship Id="rId1" Type="http://schemas.openxmlformats.org/officeDocument/2006/relationships/package" Target="../embeddings/_____Microsoft_Office_Excel21.xlsx"/></Relationships>
</file>

<file path=ppt/charts/_rels/chart24.xml.rels><?xml version="1.0" encoding="UTF-8" standalone="yes"?>
<Relationships xmlns="http://schemas.openxmlformats.org/package/2006/relationships"><Relationship Id="rId3" Type="http://schemas.microsoft.com/office/2011/relationships/chartColorStyle" Target="colors20.xml"/><Relationship Id="rId2" Type="http://schemas.openxmlformats.org/officeDocument/2006/relationships/package" Target="../embeddings/_____Microsoft_Office_Excel22.xlsx"/><Relationship Id="rId1" Type="http://schemas.openxmlformats.org/officeDocument/2006/relationships/themeOverride" Target="../theme/themeOverride11.xml"/><Relationship Id="rId4" Type="http://schemas.microsoft.com/office/2011/relationships/chartStyle" Target="style20.xml"/></Relationships>
</file>

<file path=ppt/charts/_rels/chart25.xml.rels><?xml version="1.0" encoding="UTF-8" standalone="yes"?>
<Relationships xmlns="http://schemas.openxmlformats.org/package/2006/relationships"><Relationship Id="rId3" Type="http://schemas.microsoft.com/office/2011/relationships/chartStyle" Target="style21.xml"/><Relationship Id="rId2" Type="http://schemas.microsoft.com/office/2011/relationships/chartColorStyle" Target="colors21.xml"/><Relationship Id="rId1" Type="http://schemas.openxmlformats.org/officeDocument/2006/relationships/package" Target="../embeddings/_____Microsoft_Office_Excel23.xlsx"/></Relationships>
</file>

<file path=ppt/charts/_rels/chart26.xml.rels><?xml version="1.0" encoding="UTF-8" standalone="yes"?>
<Relationships xmlns="http://schemas.openxmlformats.org/package/2006/relationships"><Relationship Id="rId3" Type="http://schemas.microsoft.com/office/2011/relationships/chartStyle" Target="style22.xml"/><Relationship Id="rId2" Type="http://schemas.microsoft.com/office/2011/relationships/chartColorStyle" Target="colors22.xml"/><Relationship Id="rId1" Type="http://schemas.openxmlformats.org/officeDocument/2006/relationships/package" Target="../embeddings/_____Microsoft_Office_Excel24.xlsx"/></Relationships>
</file>

<file path=ppt/charts/_rels/chart27.xml.rels><?xml version="1.0" encoding="UTF-8" standalone="yes"?>
<Relationships xmlns="http://schemas.openxmlformats.org/package/2006/relationships"><Relationship Id="rId3" Type="http://schemas.microsoft.com/office/2011/relationships/chartStyle" Target="style23.xml"/><Relationship Id="rId2" Type="http://schemas.microsoft.com/office/2011/relationships/chartColorStyle" Target="colors23.xml"/><Relationship Id="rId1" Type="http://schemas.openxmlformats.org/officeDocument/2006/relationships/package" Target="../embeddings/_____Microsoft_Office_Excel25.xlsx"/></Relationships>
</file>

<file path=ppt/charts/_rels/chart28.xml.rels><?xml version="1.0" encoding="UTF-8" standalone="yes"?>
<Relationships xmlns="http://schemas.openxmlformats.org/package/2006/relationships"><Relationship Id="rId3" Type="http://schemas.microsoft.com/office/2011/relationships/chartColorStyle" Target="colors24.xml"/><Relationship Id="rId2" Type="http://schemas.openxmlformats.org/officeDocument/2006/relationships/package" Target="../embeddings/_____Microsoft_Office_Excel26.xlsx"/><Relationship Id="rId1" Type="http://schemas.openxmlformats.org/officeDocument/2006/relationships/themeOverride" Target="../theme/themeOverride12.xml"/><Relationship Id="rId4" Type="http://schemas.microsoft.com/office/2011/relationships/chartStyle" Target="style24.xml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7.xlsx"/><Relationship Id="rId1" Type="http://schemas.openxmlformats.org/officeDocument/2006/relationships/themeOverride" Target="../theme/themeOverride13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package" Target="../embeddings/_____Microsoft_Office_Excel3.xlsx"/><Relationship Id="rId1" Type="http://schemas.openxmlformats.org/officeDocument/2006/relationships/themeOverride" Target="../theme/themeOverride1.xml"/><Relationship Id="rId4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microsoft.com/office/2011/relationships/chartStyle" Target="style25.xml"/><Relationship Id="rId2" Type="http://schemas.microsoft.com/office/2011/relationships/chartColorStyle" Target="colors25.xml"/><Relationship Id="rId1" Type="http://schemas.openxmlformats.org/officeDocument/2006/relationships/package" Target="../embeddings/_____Microsoft_Office_Excel28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openxmlformats.org/officeDocument/2006/relationships/package" Target="../embeddings/_____Microsoft_Office_Excel4.xlsx"/><Relationship Id="rId1" Type="http://schemas.openxmlformats.org/officeDocument/2006/relationships/themeOverride" Target="../theme/themeOverride2.xml"/><Relationship Id="rId4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openxmlformats.org/officeDocument/2006/relationships/package" Target="../embeddings/_____Microsoft_Office_Excel5.xlsx"/><Relationship Id="rId1" Type="http://schemas.openxmlformats.org/officeDocument/2006/relationships/themeOverride" Target="../theme/themeOverride3.xml"/><Relationship Id="rId4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openxmlformats.org/officeDocument/2006/relationships/package" Target="../embeddings/_____Microsoft_Office_Excel6.xlsx"/><Relationship Id="rId1" Type="http://schemas.openxmlformats.org/officeDocument/2006/relationships/themeOverride" Target="../theme/themeOverride4.xml"/><Relationship Id="rId4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openxmlformats.org/officeDocument/2006/relationships/package" Target="../embeddings/_____Microsoft_Office_Excel7.xlsx"/><Relationship Id="rId1" Type="http://schemas.openxmlformats.org/officeDocument/2006/relationships/themeOverride" Target="../theme/themeOverride5.xml"/><Relationship Id="rId4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openxmlformats.org/officeDocument/2006/relationships/package" Target="../embeddings/_____Microsoft_Office_Excel8.xlsx"/><Relationship Id="rId1" Type="http://schemas.openxmlformats.org/officeDocument/2006/relationships/themeOverride" Target="../theme/themeOverride6.xml"/><Relationship Id="rId4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9.xlsx"/><Relationship Id="rId1" Type="http://schemas.openxmlformats.org/officeDocument/2006/relationships/themeOverride" Target="../theme/themeOverride7.xml"/><Relationship Id="rId5" Type="http://schemas.microsoft.com/office/2011/relationships/chartStyle" Target="style9.xml"/><Relationship Id="rId4" Type="http://schemas.microsoft.com/office/2011/relationships/chartColorStyle" Target="colors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4.0629095674967107E-2"/>
          <c:y val="4.1825095057034224E-2"/>
          <c:w val="0.92136304062909569"/>
          <c:h val="0.80988593155893562"/>
        </c:manualLayout>
      </c:layout>
      <c:areaChart>
        <c:grouping val="standard"/>
        <c:ser>
          <c:idx val="0"/>
          <c:order val="0"/>
          <c:spPr>
            <a:gradFill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dLbls>
            <c:dLbl>
              <c:idx val="0"/>
              <c:layout>
                <c:manualLayout>
                  <c:x val="2.9975020815986679E-2"/>
                  <c:y val="-0.4184310483054876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3305578684429734E-3"/>
                  <c:y val="-0.2889166762109325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6611157368859286E-3"/>
                  <c:y val="-0.3486925402545730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3.3305578684429734E-3"/>
                  <c:y val="-0.3586551842618470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6652789342214969E-2"/>
                  <c:y val="-0.35865518426184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4190685379375833E-2"/>
                  <c:y val="-0.3287672522400260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Лист2!$A$1:$F$1</c:f>
              <c:strCache>
                <c:ptCount val="6"/>
                <c:pt idx="0">
                  <c:v>2009 г.</c:v>
                </c:pt>
                <c:pt idx="1">
                  <c:v>2010 г.</c:v>
                </c:pt>
                <c:pt idx="2">
                  <c:v>2011 г.</c:v>
                </c:pt>
                <c:pt idx="3">
                  <c:v>2012 г.</c:v>
                </c:pt>
                <c:pt idx="4">
                  <c:v>2013 г.</c:v>
                </c:pt>
                <c:pt idx="5">
                  <c:v>2014 г.</c:v>
                </c:pt>
              </c:strCache>
            </c:strRef>
          </c:cat>
          <c:val>
            <c:numRef>
              <c:f>Лист2!$A$2:$F$2</c:f>
              <c:numCache>
                <c:formatCode>General</c:formatCode>
                <c:ptCount val="6"/>
                <c:pt idx="0">
                  <c:v>25065</c:v>
                </c:pt>
                <c:pt idx="1">
                  <c:v>11196</c:v>
                </c:pt>
                <c:pt idx="2">
                  <c:v>19779</c:v>
                </c:pt>
                <c:pt idx="3">
                  <c:v>20739</c:v>
                </c:pt>
                <c:pt idx="4">
                  <c:v>21260</c:v>
                </c:pt>
                <c:pt idx="5">
                  <c:v>21796</c:v>
                </c:pt>
              </c:numCache>
            </c:numRef>
          </c:val>
        </c:ser>
        <c:dLbls>
          <c:showVal val="1"/>
        </c:dLbls>
        <c:axId val="77710080"/>
        <c:axId val="77711616"/>
      </c:areaChart>
      <c:catAx>
        <c:axId val="77710080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7711616"/>
        <c:crosses val="autoZero"/>
        <c:auto val="1"/>
        <c:lblAlgn val="ctr"/>
        <c:lblOffset val="100"/>
        <c:tickLblSkip val="1"/>
        <c:tickMarkSkip val="1"/>
      </c:catAx>
      <c:valAx>
        <c:axId val="7771161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771008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5.0849673202614401E-4"/>
          <c:y val="2.9839651416122041E-2"/>
          <c:w val="0.9759797724399506"/>
          <c:h val="0.86410256410256359"/>
        </c:manualLayout>
      </c:layout>
      <c:areaChart>
        <c:grouping val="standard"/>
        <c:ser>
          <c:idx val="0"/>
          <c:order val="0"/>
          <c:spPr>
            <a:solidFill>
              <a:schemeClr val="accent2">
                <a:lumMod val="75000"/>
              </a:schemeClr>
            </a:solidFill>
            <a:ln w="6577">
              <a:solidFill>
                <a:schemeClr val="bg1">
                  <a:lumMod val="50000"/>
                </a:schemeClr>
              </a:solidFill>
              <a:prstDash val="solid"/>
            </a:ln>
          </c:spPr>
          <c:dLbls>
            <c:dLbl>
              <c:idx val="0"/>
              <c:layout>
                <c:manualLayout>
                  <c:x val="-5.3209150326797355E-3"/>
                  <c:y val="-0.35698762040327431"/>
                </c:manualLayout>
              </c:layout>
              <c:spPr>
                <a:noFill/>
                <a:ln w="13154">
                  <a:noFill/>
                </a:ln>
              </c:spPr>
              <c:txPr>
                <a:bodyPr/>
                <a:lstStyle/>
                <a:p>
                  <a:pPr>
                    <a:defRPr sz="800" b="1" i="0" u="none" strike="noStrike" baseline="0">
                      <a:solidFill>
                        <a:srgbClr val="0000FF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2521241830065361E-2"/>
                  <c:y val="-0.17143485838779979"/>
                </c:manualLayout>
              </c:layout>
              <c:spPr>
                <a:noFill/>
                <a:ln w="13154">
                  <a:noFill/>
                </a:ln>
              </c:spPr>
              <c:txPr>
                <a:bodyPr/>
                <a:lstStyle/>
                <a:p>
                  <a:pPr>
                    <a:defRPr sz="800" b="1" i="0" u="none" strike="noStrike" baseline="0">
                      <a:solidFill>
                        <a:srgbClr val="0000FF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9.6885620915032767E-3"/>
                  <c:y val="-0.11437167755991302"/>
                </c:manualLayout>
              </c:layout>
              <c:spPr>
                <a:noFill/>
                <a:ln w="13154">
                  <a:noFill/>
                </a:ln>
              </c:spPr>
              <c:txPr>
                <a:bodyPr/>
                <a:lstStyle/>
                <a:p>
                  <a:pPr>
                    <a:defRPr sz="800" b="1" i="0" u="none" strike="noStrike" baseline="0">
                      <a:solidFill>
                        <a:srgbClr val="0000FF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8.3006535947711766E-3"/>
                  <c:y val="-0.1051416122004357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1503267973857731E-3"/>
                  <c:y val="-0.2268844792174742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13154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 b="1" i="0" u="none" strike="noStrike" baseline="0">
                    <a:solidFill>
                      <a:srgbClr val="0000FF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Лист15!$A$1:$E$1</c:f>
              <c:strCache>
                <c:ptCount val="5"/>
                <c:pt idx="0">
                  <c:v>2010 г.</c:v>
                </c:pt>
                <c:pt idx="1">
                  <c:v>2011 г.</c:v>
                </c:pt>
                <c:pt idx="2">
                  <c:v>2012 г.</c:v>
                </c:pt>
                <c:pt idx="3">
                  <c:v>2013 г.</c:v>
                </c:pt>
                <c:pt idx="4">
                  <c:v>2014г.</c:v>
                </c:pt>
              </c:strCache>
            </c:strRef>
          </c:cat>
          <c:val>
            <c:numRef>
              <c:f>Лист15!$A$2:$E$2</c:f>
              <c:numCache>
                <c:formatCode>0.00%</c:formatCode>
                <c:ptCount val="5"/>
                <c:pt idx="0">
                  <c:v>0.37500000000000039</c:v>
                </c:pt>
                <c:pt idx="1">
                  <c:v>0.223</c:v>
                </c:pt>
                <c:pt idx="2">
                  <c:v>0.16500000000000001</c:v>
                </c:pt>
                <c:pt idx="3">
                  <c:v>0.16700000000000001</c:v>
                </c:pt>
                <c:pt idx="4">
                  <c:v>0.16800000000000001</c:v>
                </c:pt>
              </c:numCache>
            </c:numRef>
          </c:val>
        </c:ser>
        <c:dLbls>
          <c:showVal val="1"/>
        </c:dLbls>
        <c:axId val="86337792"/>
        <c:axId val="86355968"/>
      </c:areaChart>
      <c:catAx>
        <c:axId val="86337792"/>
        <c:scaling>
          <c:orientation val="minMax"/>
        </c:scaling>
        <c:axPos val="b"/>
        <c:numFmt formatCode="General" sourceLinked="1"/>
        <c:tickLblPos val="low"/>
        <c:spPr>
          <a:ln w="3288">
            <a:noFill/>
          </a:ln>
        </c:spPr>
        <c:txPr>
          <a:bodyPr rot="0" vert="horz"/>
          <a:lstStyle/>
          <a:p>
            <a:pPr>
              <a:defRPr sz="8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86355968"/>
        <c:crosses val="autoZero"/>
        <c:auto val="1"/>
        <c:lblAlgn val="ctr"/>
        <c:lblOffset val="100"/>
      </c:catAx>
      <c:valAx>
        <c:axId val="86355968"/>
        <c:scaling>
          <c:orientation val="minMax"/>
        </c:scaling>
        <c:delete val="1"/>
        <c:axPos val="l"/>
        <c:numFmt formatCode="0.00%" sourceLinked="1"/>
        <c:tickLblPos val="none"/>
        <c:crossAx val="86337792"/>
        <c:crosses val="autoZero"/>
        <c:crossBetween val="midCat"/>
      </c:valAx>
      <c:spPr>
        <a:noFill/>
        <a:ln w="25400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492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1.1553273427471117E-2"/>
          <c:y val="2.6706231454005976E-2"/>
          <c:w val="0.97560975609756229"/>
          <c:h val="0.86053412462908063"/>
        </c:manualLayout>
      </c:layout>
      <c:areaChart>
        <c:grouping val="stacked"/>
        <c:ser>
          <c:idx val="0"/>
          <c:order val="0"/>
          <c:spPr>
            <a:solidFill>
              <a:schemeClr val="accent5">
                <a:lumMod val="75000"/>
              </a:schemeClr>
            </a:solidFill>
            <a:ln w="7067">
              <a:solidFill>
                <a:schemeClr val="bg1">
                  <a:lumMod val="50000"/>
                </a:schemeClr>
              </a:solidFill>
              <a:prstDash val="solid"/>
            </a:ln>
          </c:spPr>
          <c:dLbls>
            <c:dLbl>
              <c:idx val="0"/>
              <c:layout>
                <c:manualLayout>
                  <c:x val="-3.0998312448945783E-2"/>
                  <c:y val="-5.0715259092221923E-2"/>
                </c:manualLayout>
              </c:layout>
              <c:spPr>
                <a:noFill/>
                <a:ln w="14135">
                  <a:noFill/>
                </a:ln>
              </c:spPr>
              <c:txPr>
                <a:bodyPr/>
                <a:lstStyle/>
                <a:p>
                  <a:pPr>
                    <a:defRPr sz="800" b="1" i="0" u="none" strike="noStrike" baseline="0">
                      <a:solidFill>
                        <a:srgbClr val="0000FF"/>
                      </a:solidFill>
                      <a:latin typeface="Arial" panose="020B0604020202020204" pitchFamily="34" charset="0"/>
                      <a:ea typeface="Arial Cyr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3875585140791505E-3"/>
                  <c:y val="-0.31822156407159241"/>
                </c:manualLayout>
              </c:layout>
              <c:spPr>
                <a:noFill/>
                <a:ln w="14135">
                  <a:noFill/>
                </a:ln>
              </c:spPr>
              <c:txPr>
                <a:bodyPr/>
                <a:lstStyle/>
                <a:p>
                  <a:pPr>
                    <a:defRPr sz="800" b="1" i="0" u="none" strike="noStrike" baseline="0">
                      <a:solidFill>
                        <a:srgbClr val="0000FF"/>
                      </a:solidFill>
                      <a:latin typeface="Arial" panose="020B0604020202020204" pitchFamily="34" charset="0"/>
                      <a:ea typeface="Arial Cyr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9.8721922242012306E-3"/>
                  <c:y val="-0.33050845775390936"/>
                </c:manualLayout>
              </c:layout>
              <c:spPr>
                <a:noFill/>
                <a:ln w="14135">
                  <a:noFill/>
                </a:ln>
              </c:spPr>
              <c:txPr>
                <a:bodyPr/>
                <a:lstStyle/>
                <a:p>
                  <a:pPr>
                    <a:defRPr sz="800" b="1" i="0" u="none" strike="noStrike" baseline="0">
                      <a:solidFill>
                        <a:srgbClr val="0000FF"/>
                      </a:solidFill>
                      <a:latin typeface="Arial" panose="020B0604020202020204" pitchFamily="34" charset="0"/>
                      <a:ea typeface="Arial Cyr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2450838523966237E-2"/>
                  <c:y val="-0.3491752660200073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-0.4096623746820218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14135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 b="1" i="0" u="none" strike="noStrike" baseline="0">
                    <a:solidFill>
                      <a:srgbClr val="0000FF"/>
                    </a:solidFill>
                    <a:latin typeface="Arial" panose="020B0604020202020204" pitchFamily="34" charset="0"/>
                    <a:ea typeface="Arial Cyr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Лист13!$A$1:$E$1</c:f>
              <c:strCache>
                <c:ptCount val="5"/>
                <c:pt idx="0">
                  <c:v>2010 г.</c:v>
                </c:pt>
                <c:pt idx="1">
                  <c:v>2011 г.</c:v>
                </c:pt>
                <c:pt idx="2">
                  <c:v>2012 г.</c:v>
                </c:pt>
                <c:pt idx="3">
                  <c:v>2013 г.</c:v>
                </c:pt>
                <c:pt idx="4">
                  <c:v>2014г.</c:v>
                </c:pt>
              </c:strCache>
            </c:strRef>
          </c:cat>
          <c:val>
            <c:numRef>
              <c:f>Лист13!$A$2:$E$2</c:f>
              <c:numCache>
                <c:formatCode>General</c:formatCode>
                <c:ptCount val="5"/>
                <c:pt idx="0">
                  <c:v>126</c:v>
                </c:pt>
                <c:pt idx="1">
                  <c:v>1151</c:v>
                </c:pt>
                <c:pt idx="2">
                  <c:v>1183</c:v>
                </c:pt>
                <c:pt idx="3">
                  <c:v>1066</c:v>
                </c:pt>
                <c:pt idx="4">
                  <c:v>1339</c:v>
                </c:pt>
              </c:numCache>
            </c:numRef>
          </c:val>
        </c:ser>
        <c:dLbls>
          <c:showVal val="1"/>
        </c:dLbls>
        <c:axId val="86524288"/>
        <c:axId val="86525824"/>
      </c:areaChart>
      <c:catAx>
        <c:axId val="86524288"/>
        <c:scaling>
          <c:orientation val="minMax"/>
        </c:scaling>
        <c:axPos val="b"/>
        <c:numFmt formatCode="General" sourceLinked="1"/>
        <c:tickLblPos val="low"/>
        <c:spPr>
          <a:ln w="3534">
            <a:noFill/>
          </a:ln>
        </c:spPr>
        <c:txPr>
          <a:bodyPr rot="0" vert="horz"/>
          <a:lstStyle/>
          <a:p>
            <a:pPr>
              <a:defRPr sz="8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86525824"/>
        <c:crosses val="autoZero"/>
        <c:auto val="1"/>
        <c:lblAlgn val="ctr"/>
        <c:lblOffset val="100"/>
      </c:catAx>
      <c:valAx>
        <c:axId val="86525824"/>
        <c:scaling>
          <c:orientation val="minMax"/>
        </c:scaling>
        <c:delete val="1"/>
        <c:axPos val="l"/>
        <c:numFmt formatCode="General" sourceLinked="1"/>
        <c:tickLblPos val="none"/>
        <c:crossAx val="86524288"/>
        <c:crosses val="autoZero"/>
        <c:crossBetween val="midCat"/>
      </c:valAx>
      <c:spPr>
        <a:noFill/>
        <a:ln w="25400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459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/>
              <a:t>Пролечено </a:t>
            </a:r>
            <a:r>
              <a:rPr lang="ru-RU" sz="1400" dirty="0" smtClean="0"/>
              <a:t>больных в сочетанной травме</a:t>
            </a:r>
            <a:endParaRPr lang="ru-RU" sz="1400" dirty="0"/>
          </a:p>
        </c:rich>
      </c:tx>
      <c:layout/>
      <c:spPr>
        <a:noFill/>
        <a:ln>
          <a:noFill/>
        </a:ln>
        <a:effectLst/>
      </c:spPr>
    </c:title>
    <c:plotArea>
      <c:layout/>
      <c:area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Пролечено больных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71</c:v>
                </c:pt>
                <c:pt idx="1">
                  <c:v>78</c:v>
                </c:pt>
                <c:pt idx="2">
                  <c:v>147</c:v>
                </c:pt>
                <c:pt idx="3">
                  <c:v>94</c:v>
                </c:pt>
                <c:pt idx="4">
                  <c:v>98</c:v>
                </c:pt>
              </c:numCache>
            </c:numRef>
          </c:val>
        </c:ser>
        <c:dLbls/>
        <c:axId val="84291968"/>
        <c:axId val="84316928"/>
      </c:areaChart>
      <c:catAx>
        <c:axId val="84291968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4316928"/>
        <c:crosses val="autoZero"/>
        <c:auto val="1"/>
        <c:lblAlgn val="ctr"/>
        <c:lblOffset val="100"/>
      </c:catAx>
      <c:valAx>
        <c:axId val="8431692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42919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302147994766534"/>
          <c:y val="0.12031554547004401"/>
          <c:w val="0.86871257287471793"/>
          <c:h val="0.65282564876800353"/>
        </c:manualLayout>
      </c:layout>
      <c:area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1.6157912937093788E-2"/>
                  <c:y val="-0.3549227828528842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6947477622562565E-3"/>
                  <c:y val="-0.26925176630218739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3267865371761075E-3"/>
                  <c:y val="-0.2573590102251104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3.3180973968457211E-3"/>
                  <c:y val="-0.2506571082610852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8.4860849834973197E-4"/>
                  <c:y val="-0.2295014746689883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anchorCtr="0"/>
              <a:lstStyle/>
              <a:p>
                <a:pPr algn="ctr" rtl="0">
                  <a:defRPr lang="ru-RU" sz="1197" b="0" i="0" u="none" strike="noStrike" kern="1200" baseline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Лист1!$B$2:$B$6</c:f>
              <c:numCache>
                <c:formatCode>0.0%</c:formatCode>
                <c:ptCount val="5"/>
                <c:pt idx="0">
                  <c:v>0.35300000000000031</c:v>
                </c:pt>
                <c:pt idx="1">
                  <c:v>0.21800000000000017</c:v>
                </c:pt>
                <c:pt idx="2">
                  <c:v>0.22500000000000001</c:v>
                </c:pt>
                <c:pt idx="3">
                  <c:v>0.22600000000000001</c:v>
                </c:pt>
                <c:pt idx="4">
                  <c:v>0.193</c:v>
                </c:pt>
              </c:numCache>
            </c:numRef>
          </c:val>
        </c:ser>
        <c:dLbls/>
        <c:axId val="77206656"/>
        <c:axId val="77208192"/>
      </c:areaChart>
      <c:catAx>
        <c:axId val="77206656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7208192"/>
        <c:crosses val="autoZero"/>
        <c:auto val="1"/>
        <c:lblAlgn val="ctr"/>
        <c:lblOffset val="100"/>
      </c:catAx>
      <c:valAx>
        <c:axId val="7720819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tickLblPos val="none"/>
        <c:crossAx val="772066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5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200" dirty="0" smtClean="0">
                <a:solidFill>
                  <a:schemeClr val="tx1"/>
                </a:solidFill>
              </a:rPr>
              <a:t>Средняя летальность от инфаркта миокарда</a:t>
            </a:r>
            <a:endParaRPr lang="ru-RU" sz="1200" dirty="0">
              <a:solidFill>
                <a:schemeClr val="tx1"/>
              </a:solidFill>
            </a:endParaRPr>
          </a:p>
        </c:rich>
      </c:tx>
      <c:layout/>
      <c:spPr>
        <a:noFill/>
        <a:ln w="25400">
          <a:noFill/>
        </a:ln>
        <a:effectLst/>
      </c:spPr>
    </c:title>
    <c:plotArea>
      <c:layout/>
      <c:areaChart>
        <c:grouping val="standard"/>
        <c:ser>
          <c:idx val="0"/>
          <c:order val="0"/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1.012921690465805E-2"/>
                  <c:y val="-4.6296296296296372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'Летальность за 5 лет'!$I$55:$I$66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'Летальность за 5 лет'!$J$55:$J$66</c:f>
              <c:numCache>
                <c:formatCode>General</c:formatCode>
                <c:ptCount val="12"/>
                <c:pt idx="0">
                  <c:v>8.25</c:v>
                </c:pt>
                <c:pt idx="1">
                  <c:v>9.15</c:v>
                </c:pt>
                <c:pt idx="2">
                  <c:v>9.0750000000000028</c:v>
                </c:pt>
                <c:pt idx="3">
                  <c:v>7.5500000000000007</c:v>
                </c:pt>
                <c:pt idx="4">
                  <c:v>8.0275000000000034</c:v>
                </c:pt>
                <c:pt idx="5">
                  <c:v>6.2</c:v>
                </c:pt>
                <c:pt idx="6">
                  <c:v>5.2050000000000001</c:v>
                </c:pt>
                <c:pt idx="7">
                  <c:v>3.2625000000000002</c:v>
                </c:pt>
                <c:pt idx="8">
                  <c:v>5.09</c:v>
                </c:pt>
                <c:pt idx="9">
                  <c:v>3.0249999999999995</c:v>
                </c:pt>
                <c:pt idx="10">
                  <c:v>6.4249999999999945</c:v>
                </c:pt>
                <c:pt idx="11">
                  <c:v>4.1349999999999945</c:v>
                </c:pt>
              </c:numCache>
            </c:numRef>
          </c:val>
        </c:ser>
        <c:dLbls/>
        <c:axId val="77543680"/>
        <c:axId val="77558144"/>
      </c:areaChart>
      <c:catAx>
        <c:axId val="7754368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7558144"/>
        <c:crosses val="autoZero"/>
        <c:auto val="1"/>
        <c:lblAlgn val="ctr"/>
        <c:lblOffset val="100"/>
      </c:catAx>
      <c:valAx>
        <c:axId val="7755814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7543680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zero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prstDash val="solid"/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b="0" dirty="0" smtClean="0">
                <a:solidFill>
                  <a:schemeClr val="tx1"/>
                </a:solidFill>
              </a:rPr>
              <a:t>Средняя летальность при ишемическом инсульте</a:t>
            </a:r>
            <a:endParaRPr lang="ru-RU" sz="1200" b="0" dirty="0">
              <a:solidFill>
                <a:schemeClr val="tx1"/>
              </a:solidFill>
            </a:endParaRPr>
          </a:p>
        </c:rich>
      </c:tx>
      <c:layout/>
      <c:spPr>
        <a:noFill/>
        <a:ln w="25400">
          <a:noFill/>
        </a:ln>
      </c:spPr>
    </c:title>
    <c:plotArea>
      <c:layout/>
      <c:areaChart>
        <c:grouping val="standard"/>
        <c:ser>
          <c:idx val="0"/>
          <c:order val="0"/>
          <c:spPr>
            <a:solidFill>
              <a:schemeClr val="accent3">
                <a:lumMod val="60000"/>
                <a:lumOff val="40000"/>
              </a:schemeClr>
            </a:solidFill>
            <a:ln w="28575" cap="rnd">
              <a:solidFill>
                <a:schemeClr val="accent1"/>
              </a:solidFill>
              <a:round/>
            </a:ln>
            <a:effectLst/>
          </c:spPr>
          <c:dLbls>
            <c:dLbl>
              <c:idx val="0"/>
              <c:layout>
                <c:manualLayout>
                  <c:x val="1.2117484257606902E-2"/>
                  <c:y val="-0.1539112295384464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0.20852489163273349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2117484257606902E-2"/>
                  <c:y val="-0.1886653781439019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2117484257606941E-2"/>
                  <c:y val="-0.1290868376774066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7.4050437248406038E-17"/>
                  <c:y val="-0.1439814727940304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4.0391614192023155E-3"/>
                  <c:y val="-0.1787356213994858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2117484257606831E-2"/>
                  <c:y val="-0.1191570809329905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1.6156645676809203E-2"/>
                  <c:y val="-0.1290868376774066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0"/>
                  <c:y val="-0.1539112295384464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0"/>
                  <c:y val="-0.1092273241885747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2.4234968515213864E-2"/>
                  <c:y val="-0.1092273241885747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'Летальность за 5 лет'!$I$17:$I$28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'Летальность за 5 лет'!$J$17:$J$28</c:f>
              <c:numCache>
                <c:formatCode>General</c:formatCode>
                <c:ptCount val="12"/>
                <c:pt idx="0">
                  <c:v>19</c:v>
                </c:pt>
                <c:pt idx="1">
                  <c:v>21.5</c:v>
                </c:pt>
                <c:pt idx="2">
                  <c:v>18.25</c:v>
                </c:pt>
                <c:pt idx="3">
                  <c:v>11.5</c:v>
                </c:pt>
                <c:pt idx="4">
                  <c:v>13.25</c:v>
                </c:pt>
                <c:pt idx="5">
                  <c:v>16.75</c:v>
                </c:pt>
                <c:pt idx="6">
                  <c:v>16</c:v>
                </c:pt>
                <c:pt idx="7">
                  <c:v>15.5</c:v>
                </c:pt>
                <c:pt idx="8">
                  <c:v>15.25</c:v>
                </c:pt>
                <c:pt idx="9">
                  <c:v>16.75</c:v>
                </c:pt>
                <c:pt idx="10">
                  <c:v>12.75</c:v>
                </c:pt>
                <c:pt idx="11">
                  <c:v>11.25</c:v>
                </c:pt>
              </c:numCache>
            </c:numRef>
          </c:val>
        </c:ser>
        <c:dLbls/>
        <c:axId val="77510144"/>
        <c:axId val="77511680"/>
      </c:areaChart>
      <c:catAx>
        <c:axId val="7751014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7511680"/>
        <c:crosses val="autoZero"/>
        <c:auto val="1"/>
        <c:lblAlgn val="ctr"/>
        <c:lblOffset val="100"/>
      </c:catAx>
      <c:valAx>
        <c:axId val="7751168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ln w="9525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7510144"/>
        <c:crosses val="autoZero"/>
        <c:crossBetween val="midCat"/>
      </c:valAx>
      <c:spPr>
        <a:noFill/>
        <a:ln w="25400">
          <a:noFill/>
        </a:ln>
      </c:spPr>
    </c:plotArea>
    <c:plotVisOnly val="1"/>
    <c:dispBlanksAs val="zero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cap="none" spc="0" normalizeH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pPr>
            <a:r>
              <a:rPr lang="ru-RU" sz="1200" b="0" dirty="0">
                <a:solidFill>
                  <a:schemeClr val="tx1"/>
                </a:solidFill>
              </a:rPr>
              <a:t>Средняя летальность по сочетанной травме </a:t>
            </a:r>
          </a:p>
        </c:rich>
      </c:tx>
      <c:layout>
        <c:manualLayout>
          <c:xMode val="edge"/>
          <c:yMode val="edge"/>
          <c:x val="0.20114370365162315"/>
          <c:y val="0.10294690584259154"/>
        </c:manualLayout>
      </c:layout>
      <c:spPr>
        <a:noFill/>
        <a:ln>
          <a:noFill/>
        </a:ln>
        <a:effectLst/>
      </c:spPr>
    </c:title>
    <c:plotArea>
      <c:layout/>
      <c:areaChart>
        <c:grouping val="standard"/>
        <c:ser>
          <c:idx val="0"/>
          <c:order val="0"/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'Летальность за 5 лет'!$H$225:$H$236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'Летальность за 5 лет'!$I$225:$I$236</c:f>
              <c:numCache>
                <c:formatCode>General</c:formatCode>
                <c:ptCount val="12"/>
                <c:pt idx="0">
                  <c:v>18.600000000000001</c:v>
                </c:pt>
                <c:pt idx="1">
                  <c:v>31</c:v>
                </c:pt>
                <c:pt idx="2">
                  <c:v>33.300000000000004</c:v>
                </c:pt>
                <c:pt idx="3">
                  <c:v>19.3</c:v>
                </c:pt>
                <c:pt idx="4">
                  <c:v>25.6</c:v>
                </c:pt>
                <c:pt idx="5">
                  <c:v>23</c:v>
                </c:pt>
                <c:pt idx="6">
                  <c:v>12.3</c:v>
                </c:pt>
                <c:pt idx="7">
                  <c:v>20.6</c:v>
                </c:pt>
                <c:pt idx="8">
                  <c:v>30.6</c:v>
                </c:pt>
                <c:pt idx="9">
                  <c:v>25.3</c:v>
                </c:pt>
                <c:pt idx="10">
                  <c:v>16.600000000000001</c:v>
                </c:pt>
                <c:pt idx="11">
                  <c:v>15.3</c:v>
                </c:pt>
              </c:numCache>
            </c:numRef>
          </c:val>
        </c:ser>
        <c:dLbls/>
        <c:axId val="77631488"/>
        <c:axId val="77633024"/>
      </c:areaChart>
      <c:catAx>
        <c:axId val="7763148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7633024"/>
        <c:crosses val="autoZero"/>
        <c:auto val="1"/>
        <c:lblAlgn val="ctr"/>
        <c:lblOffset val="100"/>
      </c:catAx>
      <c:valAx>
        <c:axId val="77633024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7631488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zero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"/>
          <c:y val="0"/>
          <c:w val="0.9796754274956998"/>
          <c:h val="0.93223180574768838"/>
        </c:manualLayout>
      </c:layout>
      <c:areaChart>
        <c:grouping val="standard"/>
        <c:ser>
          <c:idx val="0"/>
          <c:order val="0"/>
          <c:tx>
            <c:strRef>
              <c:f>Лист38!$A$12</c:f>
              <c:strCache>
                <c:ptCount val="1"/>
                <c:pt idx="0">
                  <c:v>Общее количество операций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0"/>
                  <c:y val="1.411183238254399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7364274631572846E-2"/>
                  <c:y val="-0.1104425892878970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7478822374512181E-3"/>
                  <c:y val="-0.4409947619545005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7478822374512181E-3"/>
                  <c:y val="-0.4021872229025039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0075451811508747E-16"/>
                  <c:y val="-0.4268829295719567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ru-RU"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Лист38!$B$11:$F$11</c:f>
              <c:strCache>
                <c:ptCount val="5"/>
                <c:pt idx="0">
                  <c:v>2010г.</c:v>
                </c:pt>
                <c:pt idx="1">
                  <c:v>2011г.</c:v>
                </c:pt>
                <c:pt idx="2">
                  <c:v>2012г.</c:v>
                </c:pt>
                <c:pt idx="3">
                  <c:v>2013 г.</c:v>
                </c:pt>
                <c:pt idx="4">
                  <c:v>2014г.</c:v>
                </c:pt>
              </c:strCache>
            </c:strRef>
          </c:cat>
          <c:val>
            <c:numRef>
              <c:f>Лист38!$B$12:$F$12</c:f>
              <c:numCache>
                <c:formatCode>General</c:formatCode>
                <c:ptCount val="5"/>
                <c:pt idx="0">
                  <c:v>129</c:v>
                </c:pt>
                <c:pt idx="1">
                  <c:v>256</c:v>
                </c:pt>
                <c:pt idx="2">
                  <c:v>1280</c:v>
                </c:pt>
                <c:pt idx="3">
                  <c:v>1168</c:v>
                </c:pt>
                <c:pt idx="4">
                  <c:v>1173</c:v>
                </c:pt>
              </c:numCache>
            </c:numRef>
          </c:val>
        </c:ser>
        <c:ser>
          <c:idx val="1"/>
          <c:order val="1"/>
          <c:tx>
            <c:strRef>
              <c:f>Лист38!$A$13</c:f>
              <c:strCache>
                <c:ptCount val="1"/>
                <c:pt idx="0">
                  <c:v>Открытая хирургия сосудов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8.2436467123536347E-3"/>
                  <c:y val="-5.291937143454013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ru-RU" sz="1197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6.6484902550792008E-2"/>
                      <c:h val="6.2127342064149944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2.8989075761709266E-3"/>
                  <c:y val="-5.940553628296558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7478822374512181E-3"/>
                  <c:y val="-0.1375903657298039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4957644749024353E-3"/>
                  <c:y val="-0.2363731924076120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7478822374512181E-3"/>
                  <c:y val="-0.2787086895552446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ru-RU"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Лист38!$B$11:$F$11</c:f>
              <c:strCache>
                <c:ptCount val="5"/>
                <c:pt idx="0">
                  <c:v>2010г.</c:v>
                </c:pt>
                <c:pt idx="1">
                  <c:v>2011г.</c:v>
                </c:pt>
                <c:pt idx="2">
                  <c:v>2012г.</c:v>
                </c:pt>
                <c:pt idx="3">
                  <c:v>2013 г.</c:v>
                </c:pt>
                <c:pt idx="4">
                  <c:v>2014г.</c:v>
                </c:pt>
              </c:strCache>
            </c:strRef>
          </c:cat>
          <c:val>
            <c:numRef>
              <c:f>Лист38!$B$13:$F$13</c:f>
              <c:numCache>
                <c:formatCode>General</c:formatCode>
                <c:ptCount val="5"/>
                <c:pt idx="0">
                  <c:v>129</c:v>
                </c:pt>
                <c:pt idx="1">
                  <c:v>227</c:v>
                </c:pt>
                <c:pt idx="2">
                  <c:v>553</c:v>
                </c:pt>
                <c:pt idx="3">
                  <c:v>867</c:v>
                </c:pt>
                <c:pt idx="4">
                  <c:v>933</c:v>
                </c:pt>
              </c:numCache>
            </c:numRef>
          </c:val>
        </c:ser>
        <c:ser>
          <c:idx val="2"/>
          <c:order val="2"/>
          <c:tx>
            <c:strRef>
              <c:f>Лист38!$A$14</c:f>
              <c:strCache>
                <c:ptCount val="1"/>
                <c:pt idx="0">
                  <c:v>С применением эндоваскулярных и гибридных технологий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8.2285441784816712E-2"/>
                  <c:y val="-4.111793491667362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7478822374512181E-3"/>
                  <c:y val="-5.997528762581211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8.2436467123536347E-3"/>
                  <c:y val="-6.350324572144810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7478822374512181E-3"/>
                  <c:y val="-3.527958095635999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ru-RU"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Лист38!$B$11:$F$11</c:f>
              <c:strCache>
                <c:ptCount val="5"/>
                <c:pt idx="0">
                  <c:v>2010г.</c:v>
                </c:pt>
                <c:pt idx="1">
                  <c:v>2011г.</c:v>
                </c:pt>
                <c:pt idx="2">
                  <c:v>2012г.</c:v>
                </c:pt>
                <c:pt idx="3">
                  <c:v>2013 г.</c:v>
                </c:pt>
                <c:pt idx="4">
                  <c:v>2014г.</c:v>
                </c:pt>
              </c:strCache>
            </c:strRef>
          </c:cat>
          <c:val>
            <c:numRef>
              <c:f>Лист38!$B$14:$F$14</c:f>
              <c:numCache>
                <c:formatCode>General</c:formatCode>
                <c:ptCount val="5"/>
                <c:pt idx="0">
                  <c:v>0</c:v>
                </c:pt>
                <c:pt idx="1">
                  <c:v>29</c:v>
                </c:pt>
                <c:pt idx="2">
                  <c:v>221</c:v>
                </c:pt>
                <c:pt idx="3">
                  <c:v>213</c:v>
                </c:pt>
                <c:pt idx="4">
                  <c:v>198</c:v>
                </c:pt>
              </c:numCache>
            </c:numRef>
          </c:val>
        </c:ser>
        <c:dLbls>
          <c:showVal val="1"/>
        </c:dLbls>
        <c:axId val="75224192"/>
        <c:axId val="75225728"/>
      </c:areaChart>
      <c:catAx>
        <c:axId val="75224192"/>
        <c:scaling>
          <c:orientation val="minMax"/>
        </c:scaling>
        <c:axPos val="b"/>
        <c:numFmt formatCode="General" sourceLinked="1"/>
        <c:tickLblPos val="low"/>
        <c:spPr>
          <a:noFill/>
          <a:ln w="6765" cap="flat" cmpd="sng" algn="ctr">
            <a:noFill/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ctr">
              <a:defRPr lang="ru-RU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5225728"/>
        <c:crosses val="autoZero"/>
        <c:auto val="1"/>
        <c:lblAlgn val="ctr"/>
        <c:lblOffset val="100"/>
        <c:noMultiLvlLbl val="1"/>
      </c:catAx>
      <c:valAx>
        <c:axId val="75225728"/>
        <c:scaling>
          <c:orientation val="minMax"/>
        </c:scaling>
        <c:delete val="1"/>
        <c:axPos val="l"/>
        <c:numFmt formatCode="General" sourceLinked="1"/>
        <c:tickLblPos val="none"/>
        <c:crossAx val="75224192"/>
        <c:crosses val="autoZero"/>
        <c:crossBetween val="midCat"/>
      </c:valAx>
      <c:spPr>
        <a:noFill/>
        <a:ln w="25400">
          <a:noFill/>
        </a:ln>
        <a:effectLst/>
      </c:spPr>
    </c:plotArea>
    <c:legend>
      <c:legendPos val="l"/>
      <c:layout>
        <c:manualLayout>
          <c:xMode val="edge"/>
          <c:yMode val="edge"/>
          <c:x val="1.373941118725606E-2"/>
          <c:y val="1.6135824719930168E-2"/>
          <c:w val="0.33611965707295227"/>
          <c:h val="0.48942307051249323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12" b="0" i="0" u="none" strike="noStrike" kern="1200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zero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012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area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АКШ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3.1019460681490255E-2"/>
                  <c:y val="-5.449648442845216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2407784272596091E-2"/>
                  <c:y val="-0.1877101130313351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6.2038921362980552E-3"/>
                  <c:y val="-0.1513791234123670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0.15010341448545308"/>
                      <c:h val="0.12479694934115515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0"/>
                  <c:y val="-0.12110329872989339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55</c:v>
                </c:pt>
                <c:pt idx="1">
                  <c:v>223</c:v>
                </c:pt>
                <c:pt idx="2">
                  <c:v>212</c:v>
                </c:pt>
                <c:pt idx="3">
                  <c:v>192</c:v>
                </c:pt>
              </c:numCache>
            </c:numRef>
          </c:val>
        </c:ser>
        <c:dLbls/>
        <c:axId val="54762496"/>
        <c:axId val="54809344"/>
      </c:areaChart>
      <c:catAx>
        <c:axId val="54762496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4809344"/>
        <c:crosses val="autoZero"/>
        <c:auto val="1"/>
        <c:lblAlgn val="ctr"/>
        <c:lblOffset val="100"/>
      </c:catAx>
      <c:valAx>
        <c:axId val="5480934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47624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dirty="0"/>
              <a:t>Открытые операции на сердце</a:t>
            </a:r>
          </a:p>
        </c:rich>
      </c:tx>
      <c:layout>
        <c:manualLayout>
          <c:xMode val="edge"/>
          <c:yMode val="edge"/>
          <c:x val="0.23088953752329486"/>
          <c:y val="7.6181919491107447E-2"/>
        </c:manualLayout>
      </c:layout>
      <c:spPr>
        <a:noFill/>
        <a:ln>
          <a:noFill/>
        </a:ln>
        <a:effectLst/>
      </c:spPr>
    </c:title>
    <c:plotArea>
      <c:layout/>
      <c:areaChart>
        <c:grouping val="standard"/>
        <c:ser>
          <c:idx val="0"/>
          <c:order val="0"/>
          <c:tx>
            <c:strRef>
              <c:f>Лист1!$C$24</c:f>
              <c:strCache>
                <c:ptCount val="1"/>
                <c:pt idx="0">
                  <c:v>Открытые операции на сердце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Лист1!$B$25:$B$28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Лист1!$C$25:$C$28</c:f>
              <c:numCache>
                <c:formatCode>General</c:formatCode>
                <c:ptCount val="4"/>
                <c:pt idx="0">
                  <c:v>55</c:v>
                </c:pt>
                <c:pt idx="1">
                  <c:v>252</c:v>
                </c:pt>
                <c:pt idx="2">
                  <c:v>231</c:v>
                </c:pt>
                <c:pt idx="3">
                  <c:v>240</c:v>
                </c:pt>
              </c:numCache>
            </c:numRef>
          </c:val>
        </c:ser>
        <c:dLbls/>
        <c:axId val="56463744"/>
        <c:axId val="56465280"/>
      </c:areaChart>
      <c:catAx>
        <c:axId val="56463744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6465280"/>
        <c:crosses val="autoZero"/>
        <c:auto val="1"/>
        <c:lblAlgn val="ctr"/>
        <c:lblOffset val="100"/>
      </c:catAx>
      <c:valAx>
        <c:axId val="5646528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64637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4.089709762532992E-2"/>
          <c:y val="4.4354838709677415E-2"/>
          <c:w val="0.92084432717678188"/>
          <c:h val="0.79838709677419362"/>
        </c:manualLayout>
      </c:layout>
      <c:areaChart>
        <c:grouping val="standard"/>
        <c:ser>
          <c:idx val="0"/>
          <c:order val="0"/>
          <c:spPr>
            <a:gradFill rotWithShape="1">
              <a:gsLst>
                <a:gs pos="0">
                  <a:schemeClr val="accent4">
                    <a:lumMod val="7500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dLbls>
            <c:dLbl>
              <c:idx val="0"/>
              <c:layout>
                <c:manualLayout>
                  <c:x val="5.6762741517503934E-2"/>
                  <c:y val="-0.3944954128440372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0643014034531941E-2"/>
                  <c:y val="-0.26605504587155959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0.2844036697247713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3007977995156239E-16"/>
                  <c:y val="-0.4036697247706426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773835672422008E-2"/>
                  <c:y val="-0.4311926605504593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"/>
                  <c:y val="-0.348623853211009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Лист5!$A$1:$F$1</c:f>
              <c:strCache>
                <c:ptCount val="6"/>
                <c:pt idx="0">
                  <c:v>2009 г.</c:v>
                </c:pt>
                <c:pt idx="1">
                  <c:v>2010 г.</c:v>
                </c:pt>
                <c:pt idx="2">
                  <c:v>2011 г.</c:v>
                </c:pt>
                <c:pt idx="3">
                  <c:v>2012 г.</c:v>
                </c:pt>
                <c:pt idx="4">
                  <c:v>2013 г.</c:v>
                </c:pt>
                <c:pt idx="5">
                  <c:v>2014 г.</c:v>
                </c:pt>
              </c:strCache>
            </c:strRef>
          </c:cat>
          <c:val>
            <c:numRef>
              <c:f>Лист5!$A$2:$F$2</c:f>
              <c:numCache>
                <c:formatCode>General</c:formatCode>
                <c:ptCount val="6"/>
                <c:pt idx="0">
                  <c:v>35.6</c:v>
                </c:pt>
                <c:pt idx="1">
                  <c:v>32.300000000000004</c:v>
                </c:pt>
                <c:pt idx="2">
                  <c:v>32.800000000000004</c:v>
                </c:pt>
                <c:pt idx="3">
                  <c:v>34.700000000000003</c:v>
                </c:pt>
                <c:pt idx="4">
                  <c:v>35.300000000000004</c:v>
                </c:pt>
                <c:pt idx="5">
                  <c:v>36.1</c:v>
                </c:pt>
              </c:numCache>
            </c:numRef>
          </c:val>
        </c:ser>
        <c:dLbls>
          <c:showVal val="1"/>
        </c:dLbls>
        <c:axId val="81085952"/>
        <c:axId val="81087488"/>
      </c:areaChart>
      <c:catAx>
        <c:axId val="81085952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1087488"/>
        <c:crosses val="autoZero"/>
        <c:auto val="1"/>
        <c:lblAlgn val="ctr"/>
        <c:lblOffset val="100"/>
        <c:tickLblSkip val="1"/>
        <c:tickMarkSkip val="1"/>
      </c:catAx>
      <c:valAx>
        <c:axId val="8108748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108595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areaChart>
        <c:grouping val="standard"/>
        <c:ser>
          <c:idx val="0"/>
          <c:order val="0"/>
          <c:tx>
            <c:strRef>
              <c:f>Лист1!$C$38</c:f>
              <c:strCache>
                <c:ptCount val="1"/>
                <c:pt idx="0">
                  <c:v>РЧА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Лист1!$B$39:$B$42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Лист1!$C$39:$C$42</c:f>
              <c:numCache>
                <c:formatCode>General</c:formatCode>
                <c:ptCount val="4"/>
                <c:pt idx="0">
                  <c:v>27</c:v>
                </c:pt>
                <c:pt idx="1">
                  <c:v>51</c:v>
                </c:pt>
                <c:pt idx="2">
                  <c:v>76</c:v>
                </c:pt>
                <c:pt idx="3">
                  <c:v>74</c:v>
                </c:pt>
              </c:numCache>
            </c:numRef>
          </c:val>
        </c:ser>
        <c:dLbls/>
        <c:axId val="30279168"/>
        <c:axId val="30280704"/>
      </c:areaChart>
      <c:catAx>
        <c:axId val="30279168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280704"/>
        <c:crosses val="autoZero"/>
        <c:auto val="1"/>
        <c:lblAlgn val="ctr"/>
        <c:lblOffset val="100"/>
      </c:catAx>
      <c:valAx>
        <c:axId val="3028070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2791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5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areaChart>
        <c:grouping val="standard"/>
        <c:ser>
          <c:idx val="0"/>
          <c:order val="0"/>
          <c:tx>
            <c:strRef>
              <c:f>Лист1!$C$50</c:f>
              <c:strCache>
                <c:ptCount val="1"/>
                <c:pt idx="0">
                  <c:v>Имплантация ЭКС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Лист1!$B$51:$B$54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Лист1!$C$51:$C$54</c:f>
              <c:numCache>
                <c:formatCode>General</c:formatCode>
                <c:ptCount val="4"/>
                <c:pt idx="0">
                  <c:v>67</c:v>
                </c:pt>
                <c:pt idx="1">
                  <c:v>104</c:v>
                </c:pt>
                <c:pt idx="2">
                  <c:v>105</c:v>
                </c:pt>
                <c:pt idx="3">
                  <c:v>96</c:v>
                </c:pt>
              </c:numCache>
            </c:numRef>
          </c:val>
        </c:ser>
        <c:dLbls/>
        <c:axId val="49416832"/>
        <c:axId val="49443200"/>
      </c:areaChart>
      <c:catAx>
        <c:axId val="49416832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9443200"/>
        <c:crosses val="autoZero"/>
        <c:auto val="1"/>
        <c:lblAlgn val="ctr"/>
        <c:lblOffset val="100"/>
      </c:catAx>
      <c:valAx>
        <c:axId val="4944320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94168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22029739196211295"/>
          <c:y val="0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>
        <c:manualLayout>
          <c:layoutTarget val="inner"/>
          <c:xMode val="edge"/>
          <c:yMode val="edge"/>
          <c:x val="0.12492517046533044"/>
          <c:y val="0.14977865611579891"/>
          <c:w val="0.80987203173349565"/>
          <c:h val="0.55731042967336952"/>
        </c:manualLayout>
      </c:layout>
      <c:areaChart>
        <c:grouping val="standard"/>
        <c:ser>
          <c:idx val="0"/>
          <c:order val="0"/>
          <c:tx>
            <c:strRef>
              <c:f>Лист2!$H$15</c:f>
              <c:strCache>
                <c:ptCount val="1"/>
                <c:pt idx="0">
                  <c:v>Желудочно-кишечное кровотечение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Лист2!$G$16:$G$20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Лист2!$H$16:$H$20</c:f>
              <c:numCache>
                <c:formatCode>General</c:formatCode>
                <c:ptCount val="5"/>
                <c:pt idx="0">
                  <c:v>7.1</c:v>
                </c:pt>
                <c:pt idx="1">
                  <c:v>1.1000000000000001</c:v>
                </c:pt>
                <c:pt idx="2">
                  <c:v>2.8</c:v>
                </c:pt>
                <c:pt idx="3">
                  <c:v>19.3</c:v>
                </c:pt>
                <c:pt idx="4">
                  <c:v>11.1</c:v>
                </c:pt>
              </c:numCache>
            </c:numRef>
          </c:val>
        </c:ser>
        <c:dLbls/>
        <c:axId val="75267456"/>
        <c:axId val="75084928"/>
      </c:areaChart>
      <c:catAx>
        <c:axId val="75267456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5084928"/>
        <c:crosses val="autoZero"/>
        <c:auto val="1"/>
        <c:lblAlgn val="ctr"/>
        <c:lblOffset val="100"/>
      </c:catAx>
      <c:valAx>
        <c:axId val="7508492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52674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3390071673207723"/>
          <c:y val="0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>
        <c:manualLayout>
          <c:layoutTarget val="inner"/>
          <c:xMode val="edge"/>
          <c:yMode val="edge"/>
          <c:x val="8.6706036745406848E-2"/>
          <c:y val="0.19486111111111121"/>
          <c:w val="0.87129396325459441"/>
          <c:h val="0.720887649460485"/>
        </c:manualLayout>
      </c:layout>
      <c:areaChart>
        <c:grouping val="standard"/>
        <c:ser>
          <c:idx val="0"/>
          <c:order val="0"/>
          <c:tx>
            <c:strRef>
              <c:f>Лист2!$E$15</c:f>
              <c:strCache>
                <c:ptCount val="1"/>
                <c:pt idx="0">
                  <c:v>Острый панкреатит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Лист2!$D$16:$D$20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Лист2!$E$16:$E$20</c:f>
              <c:numCache>
                <c:formatCode>General</c:formatCode>
                <c:ptCount val="5"/>
                <c:pt idx="0">
                  <c:v>2.1</c:v>
                </c:pt>
                <c:pt idx="1">
                  <c:v>2.7</c:v>
                </c:pt>
                <c:pt idx="2">
                  <c:v>3.9</c:v>
                </c:pt>
                <c:pt idx="3">
                  <c:v>3</c:v>
                </c:pt>
                <c:pt idx="4">
                  <c:v>2.6</c:v>
                </c:pt>
              </c:numCache>
            </c:numRef>
          </c:val>
        </c:ser>
        <c:dLbls/>
        <c:axId val="75703040"/>
        <c:axId val="75704576"/>
      </c:areaChart>
      <c:catAx>
        <c:axId val="75703040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5704576"/>
        <c:crosses val="autoZero"/>
        <c:auto val="1"/>
        <c:lblAlgn val="ctr"/>
        <c:lblOffset val="100"/>
      </c:catAx>
      <c:valAx>
        <c:axId val="7570457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57030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119856963253537"/>
          <c:y val="5.5405808279123843E-2"/>
          <c:w val="0.65776171780755865"/>
          <c:h val="0.7884963413023085"/>
        </c:manualLayout>
      </c:layout>
      <c:areaChart>
        <c:grouping val="standard"/>
        <c:ser>
          <c:idx val="0"/>
          <c:order val="0"/>
          <c:spPr>
            <a:gradFill rotWithShape="1"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2.9479764394290457E-2"/>
                  <c:y val="-0.3339136101366553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3269469449157872E-3"/>
                  <c:y val="-0.2519485955952903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9.0763349805829726E-3"/>
                  <c:y val="-0.2562397711373044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4190153419022701E-2"/>
                  <c:y val="-0.284803196901594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Лист23!$A$1:$D$1</c:f>
              <c:strCache>
                <c:ptCount val="4"/>
                <c:pt idx="0">
                  <c:v>2011 г.</c:v>
                </c:pt>
                <c:pt idx="1">
                  <c:v>2012 г.</c:v>
                </c:pt>
                <c:pt idx="2">
                  <c:v>2013 г.</c:v>
                </c:pt>
                <c:pt idx="3">
                  <c:v>2014г.</c:v>
                </c:pt>
              </c:strCache>
            </c:strRef>
          </c:cat>
          <c:val>
            <c:numRef>
              <c:f>Лист23!$A$2:$D$2</c:f>
              <c:numCache>
                <c:formatCode>General</c:formatCode>
                <c:ptCount val="4"/>
                <c:pt idx="0">
                  <c:v>1416</c:v>
                </c:pt>
                <c:pt idx="1">
                  <c:v>1736</c:v>
                </c:pt>
                <c:pt idx="2">
                  <c:v>1611</c:v>
                </c:pt>
                <c:pt idx="3">
                  <c:v>1735</c:v>
                </c:pt>
              </c:numCache>
            </c:numRef>
          </c:val>
        </c:ser>
        <c:dLbls>
          <c:showVal val="1"/>
        </c:dLbls>
        <c:axId val="77122944"/>
        <c:axId val="77124736"/>
      </c:areaChart>
      <c:catAx>
        <c:axId val="77122944"/>
        <c:scaling>
          <c:orientation val="minMax"/>
        </c:scaling>
        <c:axPos val="b"/>
        <c:numFmt formatCode="General" sourceLinked="1"/>
        <c:majorTickMark val="none"/>
        <c:tickLblPos val="low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7124736"/>
        <c:crosses val="autoZero"/>
        <c:auto val="1"/>
        <c:lblAlgn val="ctr"/>
        <c:lblOffset val="100"/>
      </c:catAx>
      <c:valAx>
        <c:axId val="7712473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71229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plotArea>
      <c:layout>
        <c:manualLayout>
          <c:layoutTarget val="inner"/>
          <c:xMode val="edge"/>
          <c:yMode val="edge"/>
          <c:x val="1.0044642857142839E-2"/>
          <c:y val="9.1141993865148175E-4"/>
          <c:w val="0.9787946428571439"/>
          <c:h val="0.88566484046147564"/>
        </c:manualLayout>
      </c:layout>
      <c:areaChart>
        <c:grouping val="standard"/>
        <c:ser>
          <c:idx val="0"/>
          <c:order val="0"/>
          <c:tx>
            <c:strRef>
              <c:f>Лист24!$A$2</c:f>
              <c:strCache>
                <c:ptCount val="1"/>
                <c:pt idx="0">
                  <c:v>Хирургическая активность, операций</c:v>
                </c:pt>
              </c:strCache>
            </c:strRef>
          </c:tx>
          <c:spPr>
            <a:solidFill>
              <a:schemeClr val="accent2">
                <a:shade val="76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8.9355043038759616E-2"/>
                  <c:y val="-0.11782213565084382"/>
                </c:manualLayout>
              </c:layout>
              <c:spPr>
                <a:noFill/>
                <a:ln w="16803">
                  <a:noFill/>
                </a:ln>
                <a:effectLst/>
              </c:spPr>
              <c:txPr>
                <a:bodyPr rot="0" spcFirstLastPara="1" vertOverflow="ellipsis" vert="horz" wrap="square" anchor="ctr" anchorCtr="0"/>
                <a:lstStyle/>
                <a:p>
                  <a:pPr algn="ctr" rtl="0">
                    <a:defRPr lang="ru-RU" sz="1197" b="0" i="0" u="none" strike="noStrike" kern="1200" baseline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Val val="1"/>
              <c:showSer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1859085220906499E-2"/>
                  <c:y val="-0.12275189930898912"/>
                </c:manualLayout>
              </c:layout>
              <c:spPr>
                <a:noFill/>
                <a:ln w="16803">
                  <a:noFill/>
                </a:ln>
                <a:effectLst/>
              </c:spPr>
              <c:txPr>
                <a:bodyPr rot="0" spcFirstLastPara="1" vertOverflow="ellipsis" vert="horz" wrap="square" anchor="ctr" anchorCtr="0"/>
                <a:lstStyle/>
                <a:p>
                  <a:pPr algn="ctr" rtl="0">
                    <a:defRPr lang="ru-RU" sz="1197" b="0" i="0" u="none" strike="noStrike" kern="1200" baseline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Val val="1"/>
              <c:showSer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2381106685269937E-3"/>
                  <c:y val="-0.13957493718761871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Хирургическая активность, операций
</a:t>
                    </a:r>
                    <a:r>
                      <a:rPr lang="ru-RU" dirty="0" smtClean="0"/>
                      <a:t>93</a:t>
                    </a:r>
                    <a:r>
                      <a:rPr lang="ru-RU" smtClean="0"/>
                      <a:t>%</a:t>
                    </a:r>
                    <a:endParaRPr lang="ru-RU"/>
                  </a:p>
                </c:rich>
              </c:tx>
              <c:showVal val="1"/>
              <c:showSer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-0.16152267370125512"/>
                </c:manualLayout>
              </c:layout>
              <c:showVal val="1"/>
              <c:showSer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16803"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ru-RU" sz="1197" b="0" i="0" u="none" strike="noStrike" kern="1200" baseline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showSerName val="1"/>
            <c:separator>
</c:separator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Лист24!$B$1:$E$1</c:f>
              <c:strCache>
                <c:ptCount val="4"/>
                <c:pt idx="0">
                  <c:v>2011 г.</c:v>
                </c:pt>
                <c:pt idx="1">
                  <c:v>2012 г.</c:v>
                </c:pt>
                <c:pt idx="2">
                  <c:v>2013 г.</c:v>
                </c:pt>
                <c:pt idx="3">
                  <c:v>2014г.</c:v>
                </c:pt>
              </c:strCache>
            </c:strRef>
          </c:cat>
          <c:val>
            <c:numRef>
              <c:f>Лист24!$B$2:$E$2</c:f>
              <c:numCache>
                <c:formatCode>0.00%</c:formatCode>
                <c:ptCount val="4"/>
                <c:pt idx="0">
                  <c:v>0.97400000000000042</c:v>
                </c:pt>
                <c:pt idx="1">
                  <c:v>0.94399999999999995</c:v>
                </c:pt>
                <c:pt idx="2">
                  <c:v>0.93</c:v>
                </c:pt>
                <c:pt idx="3">
                  <c:v>0.98599999999999999</c:v>
                </c:pt>
              </c:numCache>
            </c:numRef>
          </c:val>
        </c:ser>
        <c:ser>
          <c:idx val="1"/>
          <c:order val="1"/>
          <c:tx>
            <c:strRef>
              <c:f>Лист24!$A$3</c:f>
              <c:strCache>
                <c:ptCount val="1"/>
                <c:pt idx="0">
                  <c:v>ВМП</c:v>
                </c:pt>
              </c:strCache>
            </c:strRef>
          </c:tx>
          <c:spPr>
            <a:solidFill>
              <a:schemeClr val="accent2">
                <a:tint val="77000"/>
              </a:schemeClr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1.7866122614584864E-2"/>
                  <c:y val="-0.18981438605191731"/>
                </c:manualLayout>
              </c:layout>
              <c:spPr>
                <a:noFill/>
                <a:ln w="16803">
                  <a:noFill/>
                </a:ln>
                <a:effectLst/>
              </c:spPr>
              <c:txPr>
                <a:bodyPr rot="0" spcFirstLastPara="1" vertOverflow="ellipsis" vert="horz" wrap="square" anchor="ctr" anchorCtr="0"/>
                <a:lstStyle/>
                <a:p>
                  <a:pPr algn="ctr" rtl="0">
                    <a:defRPr lang="ru-RU" sz="1197" b="0" i="0" u="none" strike="noStrike" kern="1200" baseline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Val val="1"/>
              <c:showSer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8594133642075529E-3"/>
                  <c:y val="-0.20441359675198026"/>
                </c:manualLayout>
              </c:layout>
              <c:spPr>
                <a:noFill/>
                <a:ln w="16803">
                  <a:noFill/>
                </a:ln>
                <a:effectLst/>
              </c:spPr>
              <c:txPr>
                <a:bodyPr rot="0" spcFirstLastPara="1" vertOverflow="ellipsis" vert="horz" wrap="square" anchor="ctr" anchorCtr="0"/>
                <a:lstStyle/>
                <a:p>
                  <a:pPr algn="ctr" rtl="0">
                    <a:defRPr lang="ru-RU" sz="1197" b="0" i="0" u="none" strike="noStrike" kern="1200" baseline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Val val="1"/>
              <c:showSer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1028566056771032E-2"/>
                  <c:y val="-0.23897963863088428"/>
                </c:manualLayout>
              </c:layout>
              <c:spPr>
                <a:noFill/>
                <a:ln w="16803"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ru-RU" sz="1197" b="0" i="0" u="none" strike="noStrike" kern="1200" baseline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Val val="1"/>
              <c:showSerName val="1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7.492162378360756E-2"/>
                      <c:h val="0.1620655877506021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1.9856676230835438E-2"/>
                  <c:y val="-0.31647357398716019"/>
                </c:manualLayout>
              </c:layout>
              <c:showVal val="1"/>
              <c:showSer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16803"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ru-RU" sz="1197" b="0" i="0" u="none" strike="noStrike" kern="1200" baseline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showSerName val="1"/>
            <c:separator>
</c:separator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Лист24!$B$1:$E$1</c:f>
              <c:strCache>
                <c:ptCount val="4"/>
                <c:pt idx="0">
                  <c:v>2011 г.</c:v>
                </c:pt>
                <c:pt idx="1">
                  <c:v>2012 г.</c:v>
                </c:pt>
                <c:pt idx="2">
                  <c:v>2013 г.</c:v>
                </c:pt>
                <c:pt idx="3">
                  <c:v>2014г.</c:v>
                </c:pt>
              </c:strCache>
            </c:strRef>
          </c:cat>
          <c:val>
            <c:numRef>
              <c:f>Лист24!$B$3:$E$3</c:f>
              <c:numCache>
                <c:formatCode>General</c:formatCode>
                <c:ptCount val="4"/>
                <c:pt idx="0">
                  <c:v>53</c:v>
                </c:pt>
                <c:pt idx="1">
                  <c:v>126</c:v>
                </c:pt>
                <c:pt idx="2">
                  <c:v>160</c:v>
                </c:pt>
                <c:pt idx="3">
                  <c:v>170</c:v>
                </c:pt>
              </c:numCache>
            </c:numRef>
          </c:val>
        </c:ser>
        <c:dLbls>
          <c:showVal val="1"/>
          <c:showSerName val="1"/>
          <c:separator>
</c:separator>
        </c:dLbls>
        <c:axId val="89542016"/>
        <c:axId val="92955776"/>
      </c:areaChart>
      <c:catAx>
        <c:axId val="89542016"/>
        <c:scaling>
          <c:orientation val="minMax"/>
        </c:scaling>
        <c:axPos val="b"/>
        <c:numFmt formatCode="General" sourceLinked="1"/>
        <c:tickLblPos val="low"/>
        <c:spPr>
          <a:noFill/>
          <a:ln w="4201" cap="flat" cmpd="sng" algn="ctr">
            <a:noFill/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ctr" rtl="0">
              <a:defRPr lang="ru-RU" sz="1197" b="0" i="0" u="none" strike="noStrike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2955776"/>
        <c:crosses val="autoZero"/>
        <c:auto val="1"/>
        <c:lblAlgn val="ctr"/>
        <c:lblOffset val="100"/>
      </c:catAx>
      <c:valAx>
        <c:axId val="92955776"/>
        <c:scaling>
          <c:orientation val="minMax"/>
        </c:scaling>
        <c:delete val="1"/>
        <c:axPos val="l"/>
        <c:numFmt formatCode="0.00%" sourceLinked="1"/>
        <c:tickLblPos val="none"/>
        <c:crossAx val="89542016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zero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628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>
                <a:solidFill>
                  <a:schemeClr val="tx1"/>
                </a:solidFill>
              </a:rPr>
              <a:t>Стационар</a:t>
            </a:r>
            <a:endParaRPr lang="ru-RU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7704088739493541"/>
          <c:y val="3.4506872675413677E-2"/>
        </c:manualLayout>
      </c:layout>
      <c:spPr>
        <a:noFill/>
        <a:ln>
          <a:noFill/>
        </a:ln>
        <a:effectLst/>
      </c:spPr>
    </c:title>
    <c:plotArea>
      <c:layout/>
      <c:area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Число больных,кот. проведен гемодиализ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Лист1!$A$2:$A$5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176</c:v>
                </c:pt>
                <c:pt idx="1">
                  <c:v>244</c:v>
                </c:pt>
                <c:pt idx="2">
                  <c:v>282</c:v>
                </c:pt>
                <c:pt idx="3">
                  <c:v>303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Число сеансов гемодиализов, всего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Лист1!$A$2:$A$5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881</c:v>
                </c:pt>
                <c:pt idx="1">
                  <c:v>1587</c:v>
                </c:pt>
                <c:pt idx="2">
                  <c:v>1579</c:v>
                </c:pt>
                <c:pt idx="3">
                  <c:v>1732</c:v>
                </c:pt>
              </c:numCache>
            </c:numRef>
          </c:val>
        </c:ser>
        <c:dLbls/>
        <c:axId val="89856640"/>
        <c:axId val="89862528"/>
      </c:areaChart>
      <c:catAx>
        <c:axId val="8985664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9862528"/>
        <c:crosses val="autoZero"/>
        <c:auto val="1"/>
        <c:lblAlgn val="ctr"/>
        <c:lblOffset val="100"/>
      </c:catAx>
      <c:valAx>
        <c:axId val="8986252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985664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800">
                <a:solidFill>
                  <a:schemeClr val="tx1"/>
                </a:solidFill>
              </a:rPr>
              <a:t>Амбулаторные</a:t>
            </a:r>
          </a:p>
        </c:rich>
      </c:tx>
      <c:layout/>
      <c:spPr>
        <a:noFill/>
        <a:ln>
          <a:noFill/>
        </a:ln>
        <a:effectLst/>
      </c:spPr>
    </c:title>
    <c:view3D>
      <c:depthPercent val="100"/>
      <c:perspective val="30"/>
    </c:view3D>
    <c:floor>
      <c:spPr>
        <a:noFill/>
        <a:ln w="9525" cap="flat" cmpd="sng" algn="ctr">
          <a:solidFill>
            <a:schemeClr val="tx2">
              <a:lumMod val="40000"/>
              <a:lumOff val="60000"/>
            </a:schemeClr>
          </a:solidFill>
          <a:round/>
        </a:ln>
        <a:effectLst/>
        <a:sp3d contourW="9525">
          <a:contourClr>
            <a:schemeClr val="tx2">
              <a:lumMod val="40000"/>
              <a:lumOff val="60000"/>
            </a:schemeClr>
          </a:contourClr>
        </a:sp3d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area3D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Число больных, кот. проведен гемодиализ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/>
          </c:spPr>
          <c:cat>
            <c:numRef>
              <c:f>Лист1!$A$2:$A$5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9</c:v>
                </c:pt>
                <c:pt idx="3">
                  <c:v>34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Число сеансов гемодиализов, всего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100000"/>
                    <a:shade val="100000"/>
                    <a:satMod val="130000"/>
                  </a:schemeClr>
                </a:gs>
                <a:gs pos="100000">
                  <a:schemeClr val="accent2">
                    <a:tint val="50000"/>
                    <a:shade val="100000"/>
                    <a:satMod val="35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/>
          </c:spPr>
          <c:cat>
            <c:numRef>
              <c:f>Лист1!$A$2:$A$5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488</c:v>
                </c:pt>
                <c:pt idx="3">
                  <c:v>2152</c:v>
                </c:pt>
              </c:numCache>
            </c:numRef>
          </c:val>
        </c:ser>
        <c:dLbls/>
        <c:axId val="90003712"/>
        <c:axId val="90018176"/>
        <c:axId val="89995008"/>
      </c:area3DChart>
      <c:catAx>
        <c:axId val="90003712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0018176"/>
        <c:crosses val="autoZero"/>
        <c:auto val="1"/>
        <c:lblAlgn val="ctr"/>
        <c:lblOffset val="100"/>
      </c:catAx>
      <c:valAx>
        <c:axId val="90018176"/>
        <c:scaling>
          <c:orientation val="minMax"/>
          <c:max val="2152"/>
          <c:min val="0"/>
        </c:scaling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0003712"/>
        <c:crosses val="autoZero"/>
        <c:crossBetween val="midCat"/>
        <c:majorUnit val="500"/>
        <c:minorUnit val="50"/>
      </c:valAx>
      <c:serAx>
        <c:axId val="89995008"/>
        <c:scaling>
          <c:orientation val="minMax"/>
        </c:scaling>
        <c:delete val="1"/>
        <c:axPos val="b"/>
        <c:tickLblPos val="none"/>
        <c:crossAx val="90018176"/>
        <c:crosses val="autoZero"/>
      </c:ser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4737009174338322"/>
          <c:y val="0.79209893173898172"/>
          <c:w val="0.75702220724040581"/>
          <c:h val="0.1221069181760499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4.1573033707865165E-2"/>
          <c:y val="3.4161490683229816E-2"/>
          <c:w val="0.91910112359550655"/>
          <c:h val="0.81677018633540466"/>
        </c:manualLayout>
      </c:layout>
      <c:areaChart>
        <c:grouping val="standard"/>
        <c:ser>
          <c:idx val="0"/>
          <c:order val="0"/>
          <c:spPr>
            <a:gradFill rotWithShape="1"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dLbls>
            <c:dLbl>
              <c:idx val="0"/>
              <c:layout>
                <c:manualLayout>
                  <c:x val="1.1764705882352964E-2"/>
                  <c:y val="-0.3958333333333333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696047286404251E-17"/>
                  <c:y val="-0.3541666666666673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8.8235294117647231E-3"/>
                  <c:y val="-0.3958333333333333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8.8235294117647231E-3"/>
                  <c:y val="-0.4375000000000004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4705882352941176E-2"/>
                  <c:y val="-0.4236111111111111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Лист31!$A$1:$E$1</c:f>
              <c:strCache>
                <c:ptCount val="5"/>
                <c:pt idx="0">
                  <c:v>2010 г.</c:v>
                </c:pt>
                <c:pt idx="1">
                  <c:v>2011 г.</c:v>
                </c:pt>
                <c:pt idx="2">
                  <c:v>2012 г.</c:v>
                </c:pt>
                <c:pt idx="3">
                  <c:v>2013 г.</c:v>
                </c:pt>
                <c:pt idx="4">
                  <c:v>2014г.</c:v>
                </c:pt>
              </c:strCache>
            </c:strRef>
          </c:cat>
          <c:val>
            <c:numRef>
              <c:f>Лист31!$A$2:$E$2</c:f>
              <c:numCache>
                <c:formatCode>General</c:formatCode>
                <c:ptCount val="5"/>
                <c:pt idx="0">
                  <c:v>35087</c:v>
                </c:pt>
                <c:pt idx="1">
                  <c:v>41098</c:v>
                </c:pt>
                <c:pt idx="2">
                  <c:v>44714</c:v>
                </c:pt>
                <c:pt idx="3">
                  <c:v>46533</c:v>
                </c:pt>
                <c:pt idx="4">
                  <c:v>58104</c:v>
                </c:pt>
              </c:numCache>
            </c:numRef>
          </c:val>
        </c:ser>
        <c:dLbls>
          <c:showVal val="1"/>
        </c:dLbls>
        <c:axId val="92441984"/>
        <c:axId val="92566656"/>
      </c:areaChart>
      <c:catAx>
        <c:axId val="92441984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2566656"/>
        <c:crosses val="autoZero"/>
        <c:auto val="1"/>
        <c:lblAlgn val="ctr"/>
        <c:lblOffset val="100"/>
        <c:tickLblSkip val="1"/>
        <c:tickMarkSkip val="1"/>
      </c:catAx>
      <c:valAx>
        <c:axId val="9256665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244198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4.1573033707865165E-2"/>
          <c:y val="3.4161490683229816E-2"/>
          <c:w val="0.91910112359550677"/>
          <c:h val="0.81677018633540488"/>
        </c:manualLayout>
      </c:layout>
      <c:areaChart>
        <c:grouping val="standard"/>
        <c:ser>
          <c:idx val="0"/>
          <c:order val="0"/>
          <c:spPr>
            <a:gradFill rotWithShape="1"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0"/>
                  <c:y val="-0.1474036850921279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208273166917323E-17"/>
                  <c:y val="-0.1675041876046902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1363636363636367E-2"/>
                  <c:y val="-0.1876046901172532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2093439285796506E-3"/>
                  <c:y val="-0.3838164332505499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8409090909091951E-3"/>
                  <c:y val="-0.4221105527638193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Лист32!$A$1:$E$1</c:f>
              <c:strCache>
                <c:ptCount val="5"/>
                <c:pt idx="0">
                  <c:v>2010 г.</c:v>
                </c:pt>
                <c:pt idx="1">
                  <c:v>2011 г.</c:v>
                </c:pt>
                <c:pt idx="2">
                  <c:v>2012 г.</c:v>
                </c:pt>
                <c:pt idx="3">
                  <c:v>2013 г.</c:v>
                </c:pt>
                <c:pt idx="4">
                  <c:v>2014г.</c:v>
                </c:pt>
              </c:strCache>
            </c:strRef>
          </c:cat>
          <c:val>
            <c:numRef>
              <c:f>Лист32!$A$2:$E$2</c:f>
              <c:numCache>
                <c:formatCode>General</c:formatCode>
                <c:ptCount val="5"/>
                <c:pt idx="0">
                  <c:v>26771</c:v>
                </c:pt>
                <c:pt idx="1">
                  <c:v>27028</c:v>
                </c:pt>
                <c:pt idx="2">
                  <c:v>93349</c:v>
                </c:pt>
                <c:pt idx="3">
                  <c:v>107558</c:v>
                </c:pt>
                <c:pt idx="4">
                  <c:v>93795</c:v>
                </c:pt>
              </c:numCache>
            </c:numRef>
          </c:val>
        </c:ser>
        <c:dLbls>
          <c:showVal val="1"/>
        </c:dLbls>
        <c:axId val="92750592"/>
        <c:axId val="92752128"/>
      </c:areaChart>
      <c:catAx>
        <c:axId val="92750592"/>
        <c:scaling>
          <c:orientation val="minMax"/>
        </c:scaling>
        <c:axPos val="b"/>
        <c:numFmt formatCode="General" sourceLinked="1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2752128"/>
        <c:crosses val="autoZero"/>
        <c:auto val="1"/>
        <c:lblAlgn val="ctr"/>
        <c:lblOffset val="100"/>
        <c:tickLblSkip val="1"/>
        <c:tickMarkSkip val="1"/>
      </c:catAx>
      <c:valAx>
        <c:axId val="9275212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275059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4.2983565107458897E-2"/>
          <c:y val="2.8205128205128206E-2"/>
          <c:w val="0.91656131479140257"/>
          <c:h val="0.85128205128205126"/>
        </c:manualLayout>
      </c:layout>
      <c:areaChart>
        <c:grouping val="standard"/>
        <c:ser>
          <c:idx val="0"/>
          <c:order val="0"/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layout>
                <c:manualLayout>
                  <c:x val="1.4285714285714285E-2"/>
                  <c:y val="-0.2502299182957013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4285714285714323E-2"/>
                  <c:y val="-0.3385463600471259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5475434098389044E-17"/>
                  <c:y val="-0.4121433948399785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0714285714285721E-2"/>
                  <c:y val="-0.3606254704849817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5714285714285748E-3"/>
                  <c:y val="-0.2207911043785598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Лист7!$A$1:$E$1</c:f>
              <c:strCache>
                <c:ptCount val="5"/>
                <c:pt idx="0">
                  <c:v>2010 г.</c:v>
                </c:pt>
                <c:pt idx="1">
                  <c:v>2011 г.</c:v>
                </c:pt>
                <c:pt idx="2">
                  <c:v>2012 г.</c:v>
                </c:pt>
                <c:pt idx="3">
                  <c:v>2013 г.</c:v>
                </c:pt>
                <c:pt idx="4">
                  <c:v>2014г.</c:v>
                </c:pt>
              </c:strCache>
            </c:strRef>
          </c:cat>
          <c:val>
            <c:numRef>
              <c:f>Лист7!$A$2:$E$2</c:f>
              <c:numCache>
                <c:formatCode>General</c:formatCode>
                <c:ptCount val="5"/>
                <c:pt idx="0">
                  <c:v>10.8</c:v>
                </c:pt>
                <c:pt idx="1">
                  <c:v>11.3</c:v>
                </c:pt>
                <c:pt idx="2">
                  <c:v>10.7</c:v>
                </c:pt>
                <c:pt idx="3">
                  <c:v>10.200000000000001</c:v>
                </c:pt>
                <c:pt idx="4">
                  <c:v>9.4</c:v>
                </c:pt>
              </c:numCache>
            </c:numRef>
          </c:val>
        </c:ser>
        <c:dLbls>
          <c:showVal val="1"/>
        </c:dLbls>
        <c:axId val="81755136"/>
        <c:axId val="81556224"/>
      </c:areaChart>
      <c:catAx>
        <c:axId val="81755136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1556224"/>
        <c:crosses val="autoZero"/>
        <c:auto val="1"/>
        <c:lblAlgn val="ctr"/>
        <c:lblOffset val="100"/>
        <c:tickLblSkip val="1"/>
        <c:tickMarkSkip val="1"/>
      </c:catAx>
      <c:valAx>
        <c:axId val="8155622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17551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area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layout>
                <c:manualLayout>
                  <c:x val="1.7322098974654497E-2"/>
                  <c:y val="-0.1042896100822746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1548065983103003E-2"/>
                  <c:y val="-0.2702048988495298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7740329915515077E-3"/>
                  <c:y val="-9.954917326035300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7740329915515077E-3"/>
                  <c:y val="-0.2228005306303138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8870164957758042E-3"/>
                  <c:y val="-8.532786279458853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"/>
                  <c:y val="-0.1185109205480395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"/>
                  <c:y val="-3.318305775345099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1.1548065983103003E-2"/>
                  <c:y val="-0.21806009380839267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5.7740329915515077E-3"/>
                  <c:y val="-0.1042896100822746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1.4435082478878638E-2"/>
                  <c:y val="-5.688524186305886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2008 г.</c:v>
                </c:pt>
                <c:pt idx="1">
                  <c:v>2009 г.</c:v>
                </c:pt>
                <c:pt idx="2">
                  <c:v>2010 г.</c:v>
                </c:pt>
                <c:pt idx="3">
                  <c:v>2011 г.</c:v>
                </c:pt>
                <c:pt idx="4">
                  <c:v>2012 г.</c:v>
                </c:pt>
                <c:pt idx="5">
                  <c:v>2013 г.</c:v>
                </c:pt>
                <c:pt idx="6">
                  <c:v>2014 г.</c:v>
                </c:pt>
              </c:strCache>
            </c:strRef>
          </c:cat>
          <c:val>
            <c:numRef>
              <c:f>Лист1!$B$2:$B$8</c:f>
              <c:numCache>
                <c:formatCode>0.00%</c:formatCode>
                <c:ptCount val="7"/>
                <c:pt idx="0">
                  <c:v>4.7000000000000071E-3</c:v>
                </c:pt>
                <c:pt idx="1">
                  <c:v>2.3999999999999998E-3</c:v>
                </c:pt>
                <c:pt idx="2">
                  <c:v>3.9000000000000046E-3</c:v>
                </c:pt>
                <c:pt idx="3">
                  <c:v>1.0000000000000015E-3</c:v>
                </c:pt>
                <c:pt idx="4">
                  <c:v>4.7000000000000071E-3</c:v>
                </c:pt>
                <c:pt idx="5">
                  <c:v>3.6000000000000047E-3</c:v>
                </c:pt>
                <c:pt idx="6">
                  <c:v>1.4000000000000015E-3</c:v>
                </c:pt>
              </c:numCache>
            </c:numRef>
          </c:val>
        </c:ser>
        <c:dLbls/>
        <c:axId val="114216960"/>
        <c:axId val="114218496"/>
      </c:areaChart>
      <c:catAx>
        <c:axId val="114216960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4218496"/>
        <c:crosses val="autoZero"/>
        <c:auto val="1"/>
        <c:lblAlgn val="ctr"/>
        <c:lblOffset val="100"/>
        <c:tickMarkSkip val="1"/>
      </c:catAx>
      <c:valAx>
        <c:axId val="11421849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42169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4.2285714285714301E-2"/>
          <c:y val="4.3650793650793704E-2"/>
          <c:w val="0.91771428571428559"/>
          <c:h val="0.76587301587301704"/>
        </c:manualLayout>
      </c:layout>
      <c:areaChart>
        <c:grouping val="standard"/>
        <c:ser>
          <c:idx val="0"/>
          <c:order val="0"/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layout>
                <c:manualLayout>
                  <c:x val="9.6774193548387292E-3"/>
                  <c:y val="-0.3132759325027841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9569550883143416E-17"/>
                  <c:y val="-0.2597897976852355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9.6774193548386754E-3"/>
                  <c:y val="-0.351480314515318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1827820353257401E-16"/>
                  <c:y val="-0.3667620673203331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4516129032259348E-3"/>
                  <c:y val="-0.3973255729303613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Лист16!$A$1:$E$1</c:f>
              <c:strCache>
                <c:ptCount val="5"/>
                <c:pt idx="0">
                  <c:v>2010 г.</c:v>
                </c:pt>
                <c:pt idx="1">
                  <c:v>2011 г.</c:v>
                </c:pt>
                <c:pt idx="2">
                  <c:v>2012 г.</c:v>
                </c:pt>
                <c:pt idx="3">
                  <c:v>2013 г.</c:v>
                </c:pt>
                <c:pt idx="4">
                  <c:v>2014г.</c:v>
                </c:pt>
              </c:strCache>
            </c:strRef>
          </c:cat>
          <c:val>
            <c:numRef>
              <c:f>Лист16!$A$2:$E$2</c:f>
              <c:numCache>
                <c:formatCode>General</c:formatCode>
                <c:ptCount val="5"/>
                <c:pt idx="0">
                  <c:v>6420</c:v>
                </c:pt>
                <c:pt idx="1">
                  <c:v>9526</c:v>
                </c:pt>
                <c:pt idx="2">
                  <c:v>10678</c:v>
                </c:pt>
                <c:pt idx="3">
                  <c:v>12029</c:v>
                </c:pt>
                <c:pt idx="4">
                  <c:v>11673</c:v>
                </c:pt>
              </c:numCache>
            </c:numRef>
          </c:val>
        </c:ser>
        <c:dLbls>
          <c:showVal val="1"/>
        </c:dLbls>
        <c:axId val="81558528"/>
        <c:axId val="81680256"/>
      </c:areaChart>
      <c:catAx>
        <c:axId val="81558528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ctr">
              <a:defRPr lang="ru-RU"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1680256"/>
        <c:crosses val="autoZero"/>
        <c:auto val="1"/>
        <c:lblAlgn val="ctr"/>
        <c:lblOffset val="100"/>
        <c:tickLblSkip val="1"/>
        <c:tickMarkSkip val="1"/>
      </c:catAx>
      <c:valAx>
        <c:axId val="8168025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one"/>
        <c:crossAx val="8155852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4.2431192660550378E-2"/>
          <c:y val="4.4534412955465709E-2"/>
          <c:w val="0.91743119266055062"/>
          <c:h val="0.76113360323886758"/>
        </c:manualLayout>
      </c:layout>
      <c:areaChart>
        <c:grouping val="standard"/>
        <c:ser>
          <c:idx val="0"/>
          <c:order val="0"/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layout>
                <c:manualLayout>
                  <c:x val="2.5737316854380587E-2"/>
                  <c:y val="-0.2966103292913889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8987341772151899E-2"/>
                  <c:y val="-0.3367632309942383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822784810126531E-2"/>
                  <c:y val="-0.381664995126804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4905810824279877E-2"/>
                  <c:y val="-0.3690624488078648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5822784810126583E-2"/>
                  <c:y val="-0.3592141130605208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ru-RU"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Лист17!$A$1:$E$1</c:f>
              <c:strCache>
                <c:ptCount val="5"/>
                <c:pt idx="0">
                  <c:v>2010 г.</c:v>
                </c:pt>
                <c:pt idx="1">
                  <c:v>2011 г.</c:v>
                </c:pt>
                <c:pt idx="2">
                  <c:v>2012 г.</c:v>
                </c:pt>
                <c:pt idx="3">
                  <c:v>2013 г.</c:v>
                </c:pt>
                <c:pt idx="4">
                  <c:v>2014г.</c:v>
                </c:pt>
              </c:strCache>
            </c:strRef>
          </c:cat>
          <c:val>
            <c:numRef>
              <c:f>Лист17!$A$2:$E$2</c:f>
              <c:numCache>
                <c:formatCode>0%</c:formatCode>
                <c:ptCount val="5"/>
                <c:pt idx="0" formatCode="0.00%">
                  <c:v>0.61600000000000077</c:v>
                </c:pt>
                <c:pt idx="1">
                  <c:v>0.7600000000000009</c:v>
                </c:pt>
                <c:pt idx="2" formatCode="0.00%">
                  <c:v>0.7620000000000009</c:v>
                </c:pt>
                <c:pt idx="3" formatCode="0.00%">
                  <c:v>0.70500000000000063</c:v>
                </c:pt>
                <c:pt idx="4" formatCode="0.00%">
                  <c:v>0.73500000000000065</c:v>
                </c:pt>
              </c:numCache>
            </c:numRef>
          </c:val>
        </c:ser>
        <c:dLbls>
          <c:showVal val="1"/>
        </c:dLbls>
        <c:axId val="81848960"/>
        <c:axId val="81953152"/>
      </c:areaChart>
      <c:catAx>
        <c:axId val="81848960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ctr">
              <a:defRPr lang="ru-RU"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1953152"/>
        <c:crosses val="autoZero"/>
        <c:auto val="1"/>
        <c:lblAlgn val="ctr"/>
        <c:lblOffset val="100"/>
        <c:tickLblSkip val="1"/>
        <c:tickMarkSkip val="1"/>
      </c:catAx>
      <c:valAx>
        <c:axId val="819531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tickLblPos val="none"/>
        <c:crossAx val="818489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4.3645699614890877E-2"/>
          <c:y val="3.333333333333334E-2"/>
          <c:w val="0.9152759948652115"/>
          <c:h val="0.84242424242424263"/>
        </c:manualLayout>
      </c:layout>
      <c:areaChart>
        <c:grouping val="standard"/>
        <c:ser>
          <c:idx val="0"/>
          <c:order val="0"/>
          <c:spPr>
            <a:gradFill flip="none" rotWithShape="1">
              <a:gsLst>
                <a:gs pos="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5400000" scaled="1"/>
              <a:tileRect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1"/>
              <c:layout>
                <c:manualLayout>
                  <c:x val="-2.348993288590609E-2"/>
                  <c:y val="-7.599309153713330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3422818791946381E-2"/>
                  <c:y val="-0.2832469775474961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0067114093959731E-2"/>
                  <c:y val="-0.37305699481865379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3557046979865823E-3"/>
                  <c:y val="-0.3799654576856655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ru-RU" sz="1197" b="0" i="0" u="none" strike="noStrike" kern="1200" baseline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Лист10!$A$1:$E$1</c:f>
              <c:strCache>
                <c:ptCount val="5"/>
                <c:pt idx="0">
                  <c:v>2010 г.</c:v>
                </c:pt>
                <c:pt idx="1">
                  <c:v>2011 г.</c:v>
                </c:pt>
                <c:pt idx="2">
                  <c:v>2012 г.</c:v>
                </c:pt>
                <c:pt idx="3">
                  <c:v>2013 г.</c:v>
                </c:pt>
                <c:pt idx="4">
                  <c:v>2014г.</c:v>
                </c:pt>
              </c:strCache>
            </c:strRef>
          </c:cat>
          <c:val>
            <c:numRef>
              <c:f>Лист10!$A$2:$E$2</c:f>
              <c:numCache>
                <c:formatCode>General</c:formatCode>
                <c:ptCount val="5"/>
                <c:pt idx="0">
                  <c:v>67</c:v>
                </c:pt>
                <c:pt idx="1">
                  <c:v>1064</c:v>
                </c:pt>
                <c:pt idx="2">
                  <c:v>1582</c:v>
                </c:pt>
                <c:pt idx="3">
                  <c:v>1588</c:v>
                </c:pt>
                <c:pt idx="4">
                  <c:v>1711</c:v>
                </c:pt>
              </c:numCache>
            </c:numRef>
          </c:val>
        </c:ser>
        <c:dLbls>
          <c:showVal val="1"/>
        </c:dLbls>
        <c:axId val="81839616"/>
        <c:axId val="81841152"/>
      </c:areaChart>
      <c:catAx>
        <c:axId val="81839616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ctr">
              <a:defRPr lang="ru-RU"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1841152"/>
        <c:crosses val="autoZero"/>
        <c:auto val="1"/>
        <c:lblAlgn val="ctr"/>
        <c:lblOffset val="100"/>
        <c:tickLblSkip val="1"/>
        <c:tickMarkSkip val="1"/>
      </c:catAx>
      <c:valAx>
        <c:axId val="818411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one"/>
        <c:crossAx val="8183961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5.0568900126422338E-2"/>
          <c:y val="2.0512820512820516E-2"/>
          <c:w val="0.90897597977243949"/>
          <c:h val="0.84871794871794737"/>
        </c:manualLayout>
      </c:layout>
      <c:areaChart>
        <c:grouping val="standard"/>
        <c:ser>
          <c:idx val="0"/>
          <c:order val="0"/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layout>
                <c:manualLayout>
                  <c:x val="0"/>
                  <c:y val="-4.060913705583757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6.5789473684210896E-3"/>
                  <c:y val="-7.445008460236890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3026315789473759E-2"/>
                  <c:y val="-0.1624365482233503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2894736842105292E-3"/>
                  <c:y val="-0.2436548223350254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1680290936146206E-3"/>
                  <c:y val="-0.3654822335025384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ru-RU" sz="1197" b="0" i="0" u="none" strike="noStrike" kern="1200" baseline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Лист12!$A$1:$E$1</c:f>
              <c:strCache>
                <c:ptCount val="5"/>
                <c:pt idx="0">
                  <c:v>2010 г.</c:v>
                </c:pt>
                <c:pt idx="1">
                  <c:v>2011 г.</c:v>
                </c:pt>
                <c:pt idx="2">
                  <c:v>2012 г.</c:v>
                </c:pt>
                <c:pt idx="3">
                  <c:v>2013 г.</c:v>
                </c:pt>
                <c:pt idx="4">
                  <c:v>2014г.</c:v>
                </c:pt>
              </c:strCache>
            </c:strRef>
          </c:cat>
          <c:val>
            <c:numRef>
              <c:f>Лист12!$A$2:$E$2</c:f>
              <c:numCache>
                <c:formatCode>General</c:formatCode>
                <c:ptCount val="5"/>
                <c:pt idx="0">
                  <c:v>8</c:v>
                </c:pt>
                <c:pt idx="1">
                  <c:v>333</c:v>
                </c:pt>
                <c:pt idx="2">
                  <c:v>527</c:v>
                </c:pt>
                <c:pt idx="3">
                  <c:v>637</c:v>
                </c:pt>
                <c:pt idx="4">
                  <c:v>691</c:v>
                </c:pt>
              </c:numCache>
            </c:numRef>
          </c:val>
        </c:ser>
        <c:dLbls>
          <c:showVal val="1"/>
        </c:dLbls>
        <c:axId val="81705216"/>
        <c:axId val="81977344"/>
      </c:areaChart>
      <c:catAx>
        <c:axId val="81705216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ctr">
              <a:defRPr lang="ru-RU"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1977344"/>
        <c:crosses val="autoZero"/>
        <c:auto val="1"/>
        <c:lblAlgn val="ctr"/>
        <c:lblOffset val="100"/>
        <c:tickLblSkip val="1"/>
        <c:tickMarkSkip val="1"/>
      </c:catAx>
      <c:valAx>
        <c:axId val="819773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one"/>
        <c:crossAx val="8170521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4.0575916230366486E-2"/>
          <c:y val="4.0590405904059039E-2"/>
          <c:w val="0.92146596858638741"/>
          <c:h val="0.81180811808118192"/>
        </c:manualLayout>
      </c:layout>
      <c:areaChart>
        <c:grouping val="standard"/>
        <c:ser>
          <c:idx val="0"/>
          <c:order val="0"/>
          <c:spPr>
            <a:gradFill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6">
                    <a:lumMod val="40000"/>
                    <a:lumOff val="60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6">
                  <a:lumMod val="7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layout>
                <c:manualLayout>
                  <c:x val="7.8944095917690985E-2"/>
                  <c:y val="-0.3171805287230141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0.2678413353661007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7723538607281236E-2"/>
                  <c:y val="-0.2185021420091874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5491745341816716E-3"/>
                  <c:y val="-0.1621144924584295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3672347701629987E-2"/>
                  <c:y val="-0.1057268429076714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ru-RU" sz="1197" b="0" i="0" u="none" strike="noStrike" kern="1200" baseline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Лист11!$A$1:$E$1</c:f>
              <c:strCache>
                <c:ptCount val="5"/>
                <c:pt idx="0">
                  <c:v>2010 г.</c:v>
                </c:pt>
                <c:pt idx="1">
                  <c:v>2011 г.</c:v>
                </c:pt>
                <c:pt idx="2">
                  <c:v>2012 г.</c:v>
                </c:pt>
                <c:pt idx="3">
                  <c:v>2013 г.</c:v>
                </c:pt>
                <c:pt idx="4">
                  <c:v>2014г.</c:v>
                </c:pt>
              </c:strCache>
            </c:strRef>
          </c:cat>
          <c:val>
            <c:numRef>
              <c:f>Лист11!$A$2:$E$2</c:f>
              <c:numCache>
                <c:formatCode>General</c:formatCode>
                <c:ptCount val="5"/>
                <c:pt idx="0">
                  <c:v>228</c:v>
                </c:pt>
                <c:pt idx="1">
                  <c:v>120</c:v>
                </c:pt>
                <c:pt idx="2">
                  <c:v>115</c:v>
                </c:pt>
                <c:pt idx="3">
                  <c:v>49</c:v>
                </c:pt>
                <c:pt idx="4">
                  <c:v>38</c:v>
                </c:pt>
              </c:numCache>
            </c:numRef>
          </c:val>
        </c:ser>
        <c:dLbls>
          <c:showVal val="1"/>
        </c:dLbls>
        <c:axId val="83147776"/>
        <c:axId val="83989248"/>
      </c:areaChart>
      <c:catAx>
        <c:axId val="83147776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ctr">
              <a:defRPr lang="ru-RU"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3989248"/>
        <c:crosses val="autoZero"/>
        <c:auto val="1"/>
        <c:lblAlgn val="ctr"/>
        <c:lblOffset val="100"/>
        <c:tickLblSkip val="1"/>
        <c:tickMarkSkip val="1"/>
      </c:catAx>
      <c:valAx>
        <c:axId val="839892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one"/>
        <c:crossAx val="831477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8.5902703844157199E-2"/>
          <c:y val="4.1198739046508101E-2"/>
          <c:w val="0.92136304062909569"/>
          <c:h val="0.80898876404494358"/>
        </c:manualLayout>
      </c:layout>
      <c:areaChart>
        <c:grouping val="standard"/>
        <c:ser>
          <c:idx val="0"/>
          <c:order val="0"/>
          <c:spPr>
            <a:gradFill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6">
                  <a:lumMod val="7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layout>
                <c:manualLayout>
                  <c:x val="3.0821917808219277E-2"/>
                  <c:y val="-0.4021164021164023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0777693884155006E-3"/>
                  <c:y val="-0.3478709605743735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7123287671232879E-2"/>
                  <c:y val="-0.2610229276895948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0547945205479506E-2"/>
                  <c:y val="-0.2680776014109347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-0.2116402116402117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Лист9!$A$1:$E$1</c:f>
              <c:strCache>
                <c:ptCount val="5"/>
                <c:pt idx="0">
                  <c:v>2010 г.</c:v>
                </c:pt>
                <c:pt idx="1">
                  <c:v>2011 г.</c:v>
                </c:pt>
                <c:pt idx="2">
                  <c:v>2012 г.</c:v>
                </c:pt>
                <c:pt idx="3">
                  <c:v>2013 г.</c:v>
                </c:pt>
                <c:pt idx="4">
                  <c:v>2014г.</c:v>
                </c:pt>
              </c:strCache>
            </c:strRef>
          </c:cat>
          <c:val>
            <c:numRef>
              <c:f>Лист9!$A$2:$E$2</c:f>
              <c:numCache>
                <c:formatCode>0.00%</c:formatCode>
                <c:ptCount val="5"/>
                <c:pt idx="0">
                  <c:v>0.10400000000000002</c:v>
                </c:pt>
                <c:pt idx="1">
                  <c:v>7.0999999999999994E-2</c:v>
                </c:pt>
                <c:pt idx="2">
                  <c:v>6.9000000000000034E-2</c:v>
                </c:pt>
                <c:pt idx="3">
                  <c:v>5.9000000000000066E-2</c:v>
                </c:pt>
                <c:pt idx="4">
                  <c:v>5.8000000000000003E-2</c:v>
                </c:pt>
              </c:numCache>
            </c:numRef>
          </c:val>
        </c:ser>
        <c:dLbls>
          <c:showVal val="1"/>
        </c:dLbls>
        <c:axId val="86028288"/>
        <c:axId val="86029824"/>
      </c:areaChart>
      <c:catAx>
        <c:axId val="86028288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6029824"/>
        <c:crosses val="autoZero"/>
        <c:auto val="1"/>
        <c:lblAlgn val="ctr"/>
        <c:lblOffset val="100"/>
        <c:tickLblSkip val="1"/>
        <c:tickMarkSkip val="1"/>
      </c:catAx>
      <c:valAx>
        <c:axId val="8602982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tickLblPos val="none"/>
        <c:crossAx val="860282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/>
  <c:userShapes r:id="rId3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1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1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5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40000"/>
            <a:lumOff val="60000"/>
          </a:schemeClr>
        </a:solidFill>
        <a:round/>
      </a:ln>
    </cs:spPr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8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1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5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40000"/>
            <a:lumOff val="60000"/>
          </a:schemeClr>
        </a:solidFill>
        <a:round/>
      </a:ln>
    </cs:spPr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0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81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5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40000"/>
            <a:lumOff val="60000"/>
          </a:schemeClr>
        </a:solidFill>
        <a:round/>
      </a:ln>
    </cs:spPr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4.xml><?xml version="1.0" encoding="utf-8"?>
<cs:chartStyle xmlns:cs="http://schemas.microsoft.com/office/drawing/2012/chartStyle" xmlns:a="http://schemas.openxmlformats.org/drawingml/2006/main" id="281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5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40000"/>
            <a:lumOff val="60000"/>
          </a:schemeClr>
        </a:solidFill>
        <a:round/>
      </a:ln>
    </cs:spPr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5.xml><?xml version="1.0" encoding="utf-8"?>
<cs:chartStyle xmlns:cs="http://schemas.microsoft.com/office/drawing/2012/chartStyle" xmlns:a="http://schemas.openxmlformats.org/drawingml/2006/main" id="280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80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80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80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80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80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80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80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15752B-3790-4E3D-8AE2-48F3FEDD0DF4}" type="doc">
      <dgm:prSet loTypeId="urn:microsoft.com/office/officeart/2005/8/layout/radial6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094F0E4-0941-420E-BF88-3F7CA165C73C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600" dirty="0" smtClean="0"/>
            <a:t>Рентгеновское отделение</a:t>
          </a:r>
          <a:endParaRPr lang="ru-RU" sz="1600" dirty="0"/>
        </a:p>
      </dgm:t>
    </dgm:pt>
    <dgm:pt modelId="{568A2A85-BECF-4D39-926B-9E04F1713813}" type="parTrans" cxnId="{2A4BAE0D-5018-4670-B5B6-9489825DC40E}">
      <dgm:prSet/>
      <dgm:spPr/>
      <dgm:t>
        <a:bodyPr/>
        <a:lstStyle/>
        <a:p>
          <a:endParaRPr lang="ru-RU"/>
        </a:p>
      </dgm:t>
    </dgm:pt>
    <dgm:pt modelId="{426E5133-6604-4E7F-876F-B392C191EDA4}" type="sibTrans" cxnId="{2A4BAE0D-5018-4670-B5B6-9489825DC40E}">
      <dgm:prSet/>
      <dgm:spPr/>
      <dgm:t>
        <a:bodyPr/>
        <a:lstStyle/>
        <a:p>
          <a:endParaRPr lang="ru-RU"/>
        </a:p>
      </dgm:t>
    </dgm:pt>
    <dgm:pt modelId="{9D66BF89-8591-4B26-85D2-17E82F30705C}">
      <dgm:prSet phldrT="[Текст]" custT="1"/>
      <dgm:spPr/>
      <dgm:t>
        <a:bodyPr/>
        <a:lstStyle/>
        <a:p>
          <a:r>
            <a:rPr lang="ru-RU" sz="900" dirty="0" smtClean="0"/>
            <a:t>Томограф магнитно-резонансный </a:t>
          </a:r>
        </a:p>
        <a:p>
          <a:r>
            <a:rPr lang="en-US" sz="900" dirty="0" err="1" smtClean="0"/>
            <a:t>Magnetom</a:t>
          </a:r>
          <a:r>
            <a:rPr lang="en-US" sz="900" dirty="0" smtClean="0"/>
            <a:t> </a:t>
          </a:r>
          <a:r>
            <a:rPr lang="en-US" sz="900" dirty="0" err="1" smtClean="0"/>
            <a:t>Avanto</a:t>
          </a:r>
          <a:endParaRPr lang="ru-RU" sz="900" dirty="0" smtClean="0"/>
        </a:p>
        <a:p>
          <a:r>
            <a:rPr lang="ru-RU" sz="900" b="1" dirty="0" smtClean="0"/>
            <a:t>142 дня</a:t>
          </a:r>
          <a:endParaRPr lang="ru-RU" sz="900" dirty="0"/>
        </a:p>
      </dgm:t>
    </dgm:pt>
    <dgm:pt modelId="{0C4B6E0D-48BD-48E1-8C4E-5F67E210B22A}" type="parTrans" cxnId="{18D24317-6DB9-434B-8751-A5A01B5D2C34}">
      <dgm:prSet/>
      <dgm:spPr/>
      <dgm:t>
        <a:bodyPr/>
        <a:lstStyle/>
        <a:p>
          <a:endParaRPr lang="ru-RU"/>
        </a:p>
      </dgm:t>
    </dgm:pt>
    <dgm:pt modelId="{B70FB90D-BCC3-44DB-9D33-A7BFB9E49316}" type="sibTrans" cxnId="{18D24317-6DB9-434B-8751-A5A01B5D2C34}">
      <dgm:prSet/>
      <dgm:spPr/>
      <dgm:t>
        <a:bodyPr/>
        <a:lstStyle/>
        <a:p>
          <a:endParaRPr lang="ru-RU"/>
        </a:p>
      </dgm:t>
    </dgm:pt>
    <dgm:pt modelId="{4EFD4B49-5BF2-4D9A-8543-5C9C8448695A}">
      <dgm:prSet phldrT="[Текст]"/>
      <dgm:spPr/>
      <dgm:t>
        <a:bodyPr/>
        <a:lstStyle/>
        <a:p>
          <a:r>
            <a:rPr lang="ru-RU" dirty="0" smtClean="0"/>
            <a:t>Компьютерный томограф</a:t>
          </a:r>
        </a:p>
        <a:p>
          <a:r>
            <a:rPr lang="en-US" dirty="0" err="1" smtClean="0"/>
            <a:t>Somaton</a:t>
          </a:r>
          <a:r>
            <a:rPr lang="en-US" dirty="0" smtClean="0"/>
            <a:t> Emotion</a:t>
          </a:r>
          <a:r>
            <a:rPr lang="ru-RU" dirty="0" smtClean="0"/>
            <a:t>16</a:t>
          </a:r>
        </a:p>
        <a:p>
          <a:r>
            <a:rPr lang="ru-RU" b="1" dirty="0" smtClean="0"/>
            <a:t>7 дней</a:t>
          </a:r>
          <a:endParaRPr lang="ru-RU" dirty="0"/>
        </a:p>
      </dgm:t>
    </dgm:pt>
    <dgm:pt modelId="{6CB6C412-63C7-42F6-9881-035FDC09938B}" type="parTrans" cxnId="{EB5559FC-845D-4B72-80B4-32C992B80B91}">
      <dgm:prSet/>
      <dgm:spPr/>
      <dgm:t>
        <a:bodyPr/>
        <a:lstStyle/>
        <a:p>
          <a:endParaRPr lang="ru-RU"/>
        </a:p>
      </dgm:t>
    </dgm:pt>
    <dgm:pt modelId="{0039A090-B74C-408C-BA33-67B5776C8D4E}" type="sibTrans" cxnId="{EB5559FC-845D-4B72-80B4-32C992B80B91}">
      <dgm:prSet/>
      <dgm:spPr/>
      <dgm:t>
        <a:bodyPr/>
        <a:lstStyle/>
        <a:p>
          <a:endParaRPr lang="ru-RU"/>
        </a:p>
      </dgm:t>
    </dgm:pt>
    <dgm:pt modelId="{4953BE68-E11A-4BE7-A229-A782C2B80477}">
      <dgm:prSet phldrT="[Текст]"/>
      <dgm:spPr/>
      <dgm:t>
        <a:bodyPr/>
        <a:lstStyle/>
        <a:p>
          <a:r>
            <a:rPr lang="ru-RU" dirty="0" smtClean="0"/>
            <a:t>Компьютерный томограф </a:t>
          </a:r>
        </a:p>
        <a:p>
          <a:r>
            <a:rPr lang="ru-RU" dirty="0" smtClean="0"/>
            <a:t>Aquilion64</a:t>
          </a:r>
        </a:p>
        <a:p>
          <a:r>
            <a:rPr lang="ru-RU" b="1" dirty="0" smtClean="0"/>
            <a:t>35 дней</a:t>
          </a:r>
          <a:endParaRPr lang="ru-RU" dirty="0"/>
        </a:p>
      </dgm:t>
    </dgm:pt>
    <dgm:pt modelId="{4A3C6CA7-3374-4BC1-90AF-2BE368A98CC9}" type="parTrans" cxnId="{A3BCA91F-0996-44E5-A7F2-C55E249F31AF}">
      <dgm:prSet/>
      <dgm:spPr/>
      <dgm:t>
        <a:bodyPr/>
        <a:lstStyle/>
        <a:p>
          <a:endParaRPr lang="ru-RU"/>
        </a:p>
      </dgm:t>
    </dgm:pt>
    <dgm:pt modelId="{AA3A7CDC-0325-4BCD-90E4-5FE9B6184E48}" type="sibTrans" cxnId="{A3BCA91F-0996-44E5-A7F2-C55E249F31AF}">
      <dgm:prSet/>
      <dgm:spPr/>
      <dgm:t>
        <a:bodyPr/>
        <a:lstStyle/>
        <a:p>
          <a:endParaRPr lang="ru-RU"/>
        </a:p>
      </dgm:t>
    </dgm:pt>
    <dgm:pt modelId="{3611B1F0-9728-4AC3-81D5-4B1C269D3F54}">
      <dgm:prSet phldrT="[Текст]" custT="1"/>
      <dgm:spPr/>
      <dgm:t>
        <a:bodyPr/>
        <a:lstStyle/>
        <a:p>
          <a:r>
            <a:rPr lang="ru-RU" sz="900" dirty="0" smtClean="0"/>
            <a:t>Система </a:t>
          </a:r>
          <a:r>
            <a:rPr lang="ru-RU" sz="900" dirty="0" err="1" smtClean="0"/>
            <a:t>ангиохирургии</a:t>
          </a:r>
          <a:endParaRPr lang="ru-RU" sz="900" dirty="0" smtClean="0"/>
        </a:p>
        <a:p>
          <a:r>
            <a:rPr lang="ru-RU" sz="900" dirty="0" err="1" smtClean="0"/>
            <a:t>Artis</a:t>
          </a:r>
          <a:r>
            <a:rPr lang="ru-RU" sz="900" dirty="0" smtClean="0"/>
            <a:t> </a:t>
          </a:r>
          <a:r>
            <a:rPr lang="ru-RU" sz="900" dirty="0" err="1" smtClean="0"/>
            <a:t>Zee</a:t>
          </a:r>
          <a:r>
            <a:rPr lang="ru-RU" sz="900" dirty="0" smtClean="0"/>
            <a:t> </a:t>
          </a:r>
          <a:r>
            <a:rPr lang="ru-RU" sz="900" dirty="0" err="1" smtClean="0"/>
            <a:t>Ceiling</a:t>
          </a:r>
          <a:endParaRPr lang="ru-RU" sz="900" dirty="0" smtClean="0"/>
        </a:p>
        <a:p>
          <a:r>
            <a:rPr lang="ru-RU" sz="900" b="1" dirty="0" smtClean="0"/>
            <a:t>21 день</a:t>
          </a:r>
          <a:endParaRPr lang="ru-RU" sz="900" dirty="0"/>
        </a:p>
      </dgm:t>
    </dgm:pt>
    <dgm:pt modelId="{4599114E-5B40-4815-AC1D-FE8455AD41F8}" type="parTrans" cxnId="{BEA219EC-1452-4633-B333-549AA0918EEA}">
      <dgm:prSet/>
      <dgm:spPr/>
      <dgm:t>
        <a:bodyPr/>
        <a:lstStyle/>
        <a:p>
          <a:endParaRPr lang="ru-RU"/>
        </a:p>
      </dgm:t>
    </dgm:pt>
    <dgm:pt modelId="{B82B672A-758A-48D8-AB7F-D66EFFF87A8C}" type="sibTrans" cxnId="{BEA219EC-1452-4633-B333-549AA0918EEA}">
      <dgm:prSet/>
      <dgm:spPr/>
      <dgm:t>
        <a:bodyPr/>
        <a:lstStyle/>
        <a:p>
          <a:endParaRPr lang="ru-RU"/>
        </a:p>
      </dgm:t>
    </dgm:pt>
    <dgm:pt modelId="{4C5D0E53-96E6-4D46-8E8F-910A4485D514}">
      <dgm:prSet phldrT="[Текст]" custT="1"/>
      <dgm:spPr/>
      <dgm:t>
        <a:bodyPr/>
        <a:lstStyle/>
        <a:p>
          <a:r>
            <a:rPr lang="ru-RU" sz="1000" dirty="0" smtClean="0"/>
            <a:t>Аппарат рентгеновский диагностический в комплекте </a:t>
          </a:r>
        </a:p>
        <a:p>
          <a:r>
            <a:rPr lang="ru-RU" sz="1000" dirty="0" smtClean="0"/>
            <a:t>AXIOM ICONOS R200</a:t>
          </a:r>
        </a:p>
        <a:p>
          <a:r>
            <a:rPr lang="ru-RU" sz="1000" b="1" dirty="0" smtClean="0"/>
            <a:t>60 дней</a:t>
          </a:r>
          <a:endParaRPr lang="ru-RU" sz="1000" dirty="0"/>
        </a:p>
      </dgm:t>
    </dgm:pt>
    <dgm:pt modelId="{E9CC3FFC-CF55-4253-8F9F-549152598947}" type="parTrans" cxnId="{B5716D6B-32C3-4D54-99C7-09077DD3A412}">
      <dgm:prSet/>
      <dgm:spPr/>
      <dgm:t>
        <a:bodyPr/>
        <a:lstStyle/>
        <a:p>
          <a:endParaRPr lang="ru-RU"/>
        </a:p>
      </dgm:t>
    </dgm:pt>
    <dgm:pt modelId="{9DAC3066-FF4C-43E8-ACCF-F9E9109AD58D}" type="sibTrans" cxnId="{B5716D6B-32C3-4D54-99C7-09077DD3A412}">
      <dgm:prSet/>
      <dgm:spPr/>
      <dgm:t>
        <a:bodyPr/>
        <a:lstStyle/>
        <a:p>
          <a:endParaRPr lang="ru-RU"/>
        </a:p>
      </dgm:t>
    </dgm:pt>
    <dgm:pt modelId="{40A7BAA8-24E5-4854-A56B-3147B6782388}">
      <dgm:prSet phldrT="[Текст]"/>
      <dgm:spPr/>
      <dgm:t>
        <a:bodyPr/>
        <a:lstStyle/>
        <a:p>
          <a:r>
            <a:rPr lang="ru-RU" dirty="0" smtClean="0"/>
            <a:t>Система </a:t>
          </a:r>
          <a:r>
            <a:rPr lang="ru-RU" dirty="0" err="1" smtClean="0"/>
            <a:t>ангиохирургии</a:t>
          </a:r>
          <a:endParaRPr lang="ru-RU" dirty="0" smtClean="0"/>
        </a:p>
        <a:p>
          <a:r>
            <a:rPr lang="ru-RU" dirty="0" err="1" smtClean="0"/>
            <a:t>Artis</a:t>
          </a:r>
          <a:r>
            <a:rPr lang="ru-RU" dirty="0" smtClean="0"/>
            <a:t> </a:t>
          </a:r>
          <a:r>
            <a:rPr lang="ru-RU" dirty="0" err="1" smtClean="0"/>
            <a:t>Zee</a:t>
          </a:r>
          <a:r>
            <a:rPr lang="ru-RU" dirty="0" smtClean="0"/>
            <a:t> </a:t>
          </a:r>
          <a:r>
            <a:rPr lang="ru-RU" dirty="0" err="1" smtClean="0"/>
            <a:t>Biplan</a:t>
          </a:r>
          <a:endParaRPr lang="ru-RU" dirty="0" smtClean="0"/>
        </a:p>
        <a:p>
          <a:r>
            <a:rPr lang="ru-RU" b="1" dirty="0" smtClean="0"/>
            <a:t>32 дня</a:t>
          </a:r>
          <a:endParaRPr lang="ru-RU" dirty="0"/>
        </a:p>
      </dgm:t>
    </dgm:pt>
    <dgm:pt modelId="{B94DC653-5FCC-4E0F-9BAB-B97CCC7488AF}" type="parTrans" cxnId="{1A65ABE6-BFA1-4F8A-9AB5-46346A3889F3}">
      <dgm:prSet/>
      <dgm:spPr/>
      <dgm:t>
        <a:bodyPr/>
        <a:lstStyle/>
        <a:p>
          <a:endParaRPr lang="ru-RU"/>
        </a:p>
      </dgm:t>
    </dgm:pt>
    <dgm:pt modelId="{B7AB2D3F-88CC-45B4-87AC-BC31291B1D6A}" type="sibTrans" cxnId="{1A65ABE6-BFA1-4F8A-9AB5-46346A3889F3}">
      <dgm:prSet/>
      <dgm:spPr/>
      <dgm:t>
        <a:bodyPr/>
        <a:lstStyle/>
        <a:p>
          <a:endParaRPr lang="ru-RU"/>
        </a:p>
      </dgm:t>
    </dgm:pt>
    <dgm:pt modelId="{AED7700B-2BAD-48D8-B433-BA784BC839ED}" type="pres">
      <dgm:prSet presAssocID="{2915752B-3790-4E3D-8AE2-48F3FEDD0DF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7BB0C4-5388-4E07-89D2-3645D9F983CE}" type="pres">
      <dgm:prSet presAssocID="{6094F0E4-0941-420E-BF88-3F7CA165C73C}" presName="centerShape" presStyleLbl="node0" presStyleIdx="0" presStyleCnt="1" custScaleX="144035"/>
      <dgm:spPr/>
      <dgm:t>
        <a:bodyPr/>
        <a:lstStyle/>
        <a:p>
          <a:endParaRPr lang="ru-RU"/>
        </a:p>
      </dgm:t>
    </dgm:pt>
    <dgm:pt modelId="{7A2FB93E-0549-4230-AA36-B522212A8889}" type="pres">
      <dgm:prSet presAssocID="{9D66BF89-8591-4B26-85D2-17E82F30705C}" presName="node" presStyleLbl="node1" presStyleIdx="0" presStyleCnt="6" custScaleX="1602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D67A9E-3DE4-418D-8DCF-57A73EFCC726}" type="pres">
      <dgm:prSet presAssocID="{9D66BF89-8591-4B26-85D2-17E82F30705C}" presName="dummy" presStyleCnt="0"/>
      <dgm:spPr/>
    </dgm:pt>
    <dgm:pt modelId="{9CCD8E03-BE20-46BF-8654-461D7501D6FF}" type="pres">
      <dgm:prSet presAssocID="{B70FB90D-BCC3-44DB-9D33-A7BFB9E49316}" presName="sibTrans" presStyleLbl="sibTrans2D1" presStyleIdx="0" presStyleCnt="6" custLinFactNeighborX="-17731" custLinFactNeighborY="-7662"/>
      <dgm:spPr/>
      <dgm:t>
        <a:bodyPr/>
        <a:lstStyle/>
        <a:p>
          <a:endParaRPr lang="ru-RU"/>
        </a:p>
      </dgm:t>
    </dgm:pt>
    <dgm:pt modelId="{B8093DD0-64F2-4377-AC7C-737D8E848F9B}" type="pres">
      <dgm:prSet presAssocID="{4EFD4B49-5BF2-4D9A-8543-5C9C8448695A}" presName="node" presStyleLbl="node1" presStyleIdx="1" presStyleCnt="6" custScaleX="1378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3761FF-6920-4E5A-A42E-FB7241943539}" type="pres">
      <dgm:prSet presAssocID="{4EFD4B49-5BF2-4D9A-8543-5C9C8448695A}" presName="dummy" presStyleCnt="0"/>
      <dgm:spPr/>
    </dgm:pt>
    <dgm:pt modelId="{3046350D-0E1F-4D09-8A6A-06CE60E4B489}" type="pres">
      <dgm:prSet presAssocID="{0039A090-B74C-408C-BA33-67B5776C8D4E}" presName="sibTrans" presStyleLbl="sibTrans2D1" presStyleIdx="1" presStyleCnt="6"/>
      <dgm:spPr/>
      <dgm:t>
        <a:bodyPr/>
        <a:lstStyle/>
        <a:p>
          <a:endParaRPr lang="ru-RU"/>
        </a:p>
      </dgm:t>
    </dgm:pt>
    <dgm:pt modelId="{0ACB1E03-7547-478D-BF07-3897D4F1151F}" type="pres">
      <dgm:prSet presAssocID="{4C5D0E53-96E6-4D46-8E8F-910A4485D514}" presName="node" presStyleLbl="node1" presStyleIdx="2" presStyleCnt="6" custScaleX="1378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E8A21A-ACA6-4BB7-B3F5-45165E5F5A99}" type="pres">
      <dgm:prSet presAssocID="{4C5D0E53-96E6-4D46-8E8F-910A4485D514}" presName="dummy" presStyleCnt="0"/>
      <dgm:spPr/>
    </dgm:pt>
    <dgm:pt modelId="{0832A98E-6E17-44FF-914A-0731E2D6306B}" type="pres">
      <dgm:prSet presAssocID="{9DAC3066-FF4C-43E8-ACCF-F9E9109AD58D}" presName="sibTrans" presStyleLbl="sibTrans2D1" presStyleIdx="2" presStyleCnt="6"/>
      <dgm:spPr/>
      <dgm:t>
        <a:bodyPr/>
        <a:lstStyle/>
        <a:p>
          <a:endParaRPr lang="ru-RU"/>
        </a:p>
      </dgm:t>
    </dgm:pt>
    <dgm:pt modelId="{CB77D800-AA9C-4FFE-95F0-67618CF78142}" type="pres">
      <dgm:prSet presAssocID="{40A7BAA8-24E5-4854-A56B-3147B6782388}" presName="node" presStyleLbl="node1" presStyleIdx="3" presStyleCnt="6" custScaleX="1378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65C167-F476-483A-A81A-2E9EAFAE360F}" type="pres">
      <dgm:prSet presAssocID="{40A7BAA8-24E5-4854-A56B-3147B6782388}" presName="dummy" presStyleCnt="0"/>
      <dgm:spPr/>
    </dgm:pt>
    <dgm:pt modelId="{420FCFDB-9F9A-410C-8904-BAAED9210786}" type="pres">
      <dgm:prSet presAssocID="{B7AB2D3F-88CC-45B4-87AC-BC31291B1D6A}" presName="sibTrans" presStyleLbl="sibTrans2D1" presStyleIdx="3" presStyleCnt="6"/>
      <dgm:spPr/>
      <dgm:t>
        <a:bodyPr/>
        <a:lstStyle/>
        <a:p>
          <a:endParaRPr lang="ru-RU"/>
        </a:p>
      </dgm:t>
    </dgm:pt>
    <dgm:pt modelId="{1D184540-FACD-48F5-BC6C-37F9370AFB06}" type="pres">
      <dgm:prSet presAssocID="{4953BE68-E11A-4BE7-A229-A782C2B80477}" presName="node" presStyleLbl="node1" presStyleIdx="4" presStyleCnt="6" custScaleX="1415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550ED1-5F12-4804-8DB7-97654DCE58CE}" type="pres">
      <dgm:prSet presAssocID="{4953BE68-E11A-4BE7-A229-A782C2B80477}" presName="dummy" presStyleCnt="0"/>
      <dgm:spPr/>
    </dgm:pt>
    <dgm:pt modelId="{B89EE075-BA59-47BC-9B38-7D090D1D68AA}" type="pres">
      <dgm:prSet presAssocID="{AA3A7CDC-0325-4BCD-90E4-5FE9B6184E48}" presName="sibTrans" presStyleLbl="sibTrans2D1" presStyleIdx="4" presStyleCnt="6"/>
      <dgm:spPr/>
      <dgm:t>
        <a:bodyPr/>
        <a:lstStyle/>
        <a:p>
          <a:endParaRPr lang="ru-RU"/>
        </a:p>
      </dgm:t>
    </dgm:pt>
    <dgm:pt modelId="{B2246869-2236-4178-81AF-E91344A6A081}" type="pres">
      <dgm:prSet presAssocID="{3611B1F0-9728-4AC3-81D5-4B1C269D3F54}" presName="node" presStyleLbl="node1" presStyleIdx="5" presStyleCnt="6" custScaleX="1273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294EAC-B250-469C-985B-F616753909E0}" type="pres">
      <dgm:prSet presAssocID="{3611B1F0-9728-4AC3-81D5-4B1C269D3F54}" presName="dummy" presStyleCnt="0"/>
      <dgm:spPr/>
    </dgm:pt>
    <dgm:pt modelId="{65BCCBE6-D862-4604-9894-D7E89D31ACA3}" type="pres">
      <dgm:prSet presAssocID="{B82B672A-758A-48D8-AB7F-D66EFFF87A8C}" presName="sibTrans" presStyleLbl="sibTrans2D1" presStyleIdx="5" presStyleCnt="6"/>
      <dgm:spPr/>
      <dgm:t>
        <a:bodyPr/>
        <a:lstStyle/>
        <a:p>
          <a:endParaRPr lang="ru-RU"/>
        </a:p>
      </dgm:t>
    </dgm:pt>
  </dgm:ptLst>
  <dgm:cxnLst>
    <dgm:cxn modelId="{0C4A54DB-EAE6-4120-BABD-B0919D38E2FA}" type="presOf" srcId="{B82B672A-758A-48D8-AB7F-D66EFFF87A8C}" destId="{65BCCBE6-D862-4604-9894-D7E89D31ACA3}" srcOrd="0" destOrd="0" presId="urn:microsoft.com/office/officeart/2005/8/layout/radial6"/>
    <dgm:cxn modelId="{2A4BAE0D-5018-4670-B5B6-9489825DC40E}" srcId="{2915752B-3790-4E3D-8AE2-48F3FEDD0DF4}" destId="{6094F0E4-0941-420E-BF88-3F7CA165C73C}" srcOrd="0" destOrd="0" parTransId="{568A2A85-BECF-4D39-926B-9E04F1713813}" sibTransId="{426E5133-6604-4E7F-876F-B392C191EDA4}"/>
    <dgm:cxn modelId="{A3BCA91F-0996-44E5-A7F2-C55E249F31AF}" srcId="{6094F0E4-0941-420E-BF88-3F7CA165C73C}" destId="{4953BE68-E11A-4BE7-A229-A782C2B80477}" srcOrd="4" destOrd="0" parTransId="{4A3C6CA7-3374-4BC1-90AF-2BE368A98CC9}" sibTransId="{AA3A7CDC-0325-4BCD-90E4-5FE9B6184E48}"/>
    <dgm:cxn modelId="{BEA219EC-1452-4633-B333-549AA0918EEA}" srcId="{6094F0E4-0941-420E-BF88-3F7CA165C73C}" destId="{3611B1F0-9728-4AC3-81D5-4B1C269D3F54}" srcOrd="5" destOrd="0" parTransId="{4599114E-5B40-4815-AC1D-FE8455AD41F8}" sibTransId="{B82B672A-758A-48D8-AB7F-D66EFFF87A8C}"/>
    <dgm:cxn modelId="{1D3538A0-2E92-4255-9D0C-001FE4316AC4}" type="presOf" srcId="{AA3A7CDC-0325-4BCD-90E4-5FE9B6184E48}" destId="{B89EE075-BA59-47BC-9B38-7D090D1D68AA}" srcOrd="0" destOrd="0" presId="urn:microsoft.com/office/officeart/2005/8/layout/radial6"/>
    <dgm:cxn modelId="{ABEB8578-9056-4393-AF49-EA7E3B89F552}" type="presOf" srcId="{B7AB2D3F-88CC-45B4-87AC-BC31291B1D6A}" destId="{420FCFDB-9F9A-410C-8904-BAAED9210786}" srcOrd="0" destOrd="0" presId="urn:microsoft.com/office/officeart/2005/8/layout/radial6"/>
    <dgm:cxn modelId="{9AB8948A-7C7D-418F-B70F-59DA22E6121D}" type="presOf" srcId="{3611B1F0-9728-4AC3-81D5-4B1C269D3F54}" destId="{B2246869-2236-4178-81AF-E91344A6A081}" srcOrd="0" destOrd="0" presId="urn:microsoft.com/office/officeart/2005/8/layout/radial6"/>
    <dgm:cxn modelId="{7669B340-70A6-4B93-8A5D-89B20F82E245}" type="presOf" srcId="{0039A090-B74C-408C-BA33-67B5776C8D4E}" destId="{3046350D-0E1F-4D09-8A6A-06CE60E4B489}" srcOrd="0" destOrd="0" presId="urn:microsoft.com/office/officeart/2005/8/layout/radial6"/>
    <dgm:cxn modelId="{4EFA32A4-2C4D-4F50-A0B4-3E925BA34D4E}" type="presOf" srcId="{9D66BF89-8591-4B26-85D2-17E82F30705C}" destId="{7A2FB93E-0549-4230-AA36-B522212A8889}" srcOrd="0" destOrd="0" presId="urn:microsoft.com/office/officeart/2005/8/layout/radial6"/>
    <dgm:cxn modelId="{9401637E-037E-4AAF-9234-F744A8C37BA0}" type="presOf" srcId="{B70FB90D-BCC3-44DB-9D33-A7BFB9E49316}" destId="{9CCD8E03-BE20-46BF-8654-461D7501D6FF}" srcOrd="0" destOrd="0" presId="urn:microsoft.com/office/officeart/2005/8/layout/radial6"/>
    <dgm:cxn modelId="{B5716D6B-32C3-4D54-99C7-09077DD3A412}" srcId="{6094F0E4-0941-420E-BF88-3F7CA165C73C}" destId="{4C5D0E53-96E6-4D46-8E8F-910A4485D514}" srcOrd="2" destOrd="0" parTransId="{E9CC3FFC-CF55-4253-8F9F-549152598947}" sibTransId="{9DAC3066-FF4C-43E8-ACCF-F9E9109AD58D}"/>
    <dgm:cxn modelId="{18D24317-6DB9-434B-8751-A5A01B5D2C34}" srcId="{6094F0E4-0941-420E-BF88-3F7CA165C73C}" destId="{9D66BF89-8591-4B26-85D2-17E82F30705C}" srcOrd="0" destOrd="0" parTransId="{0C4B6E0D-48BD-48E1-8C4E-5F67E210B22A}" sibTransId="{B70FB90D-BCC3-44DB-9D33-A7BFB9E49316}"/>
    <dgm:cxn modelId="{7D42FCDF-B1B9-45EF-9B6B-3E4F1218B39E}" type="presOf" srcId="{2915752B-3790-4E3D-8AE2-48F3FEDD0DF4}" destId="{AED7700B-2BAD-48D8-B433-BA784BC839ED}" srcOrd="0" destOrd="0" presId="urn:microsoft.com/office/officeart/2005/8/layout/radial6"/>
    <dgm:cxn modelId="{98D3755A-263D-450C-AC36-3064341A367F}" type="presOf" srcId="{40A7BAA8-24E5-4854-A56B-3147B6782388}" destId="{CB77D800-AA9C-4FFE-95F0-67618CF78142}" srcOrd="0" destOrd="0" presId="urn:microsoft.com/office/officeart/2005/8/layout/radial6"/>
    <dgm:cxn modelId="{13BA4148-7F87-49D6-B487-7015B2AADB30}" type="presOf" srcId="{9DAC3066-FF4C-43E8-ACCF-F9E9109AD58D}" destId="{0832A98E-6E17-44FF-914A-0731E2D6306B}" srcOrd="0" destOrd="0" presId="urn:microsoft.com/office/officeart/2005/8/layout/radial6"/>
    <dgm:cxn modelId="{87B4A94B-F1E0-4A86-B3AC-BE0E298384BC}" type="presOf" srcId="{4EFD4B49-5BF2-4D9A-8543-5C9C8448695A}" destId="{B8093DD0-64F2-4377-AC7C-737D8E848F9B}" srcOrd="0" destOrd="0" presId="urn:microsoft.com/office/officeart/2005/8/layout/radial6"/>
    <dgm:cxn modelId="{1A65ABE6-BFA1-4F8A-9AB5-46346A3889F3}" srcId="{6094F0E4-0941-420E-BF88-3F7CA165C73C}" destId="{40A7BAA8-24E5-4854-A56B-3147B6782388}" srcOrd="3" destOrd="0" parTransId="{B94DC653-5FCC-4E0F-9BAB-B97CCC7488AF}" sibTransId="{B7AB2D3F-88CC-45B4-87AC-BC31291B1D6A}"/>
    <dgm:cxn modelId="{0ECC6462-6C30-45F7-93AB-E31825296D69}" type="presOf" srcId="{4C5D0E53-96E6-4D46-8E8F-910A4485D514}" destId="{0ACB1E03-7547-478D-BF07-3897D4F1151F}" srcOrd="0" destOrd="0" presId="urn:microsoft.com/office/officeart/2005/8/layout/radial6"/>
    <dgm:cxn modelId="{D7077C1B-1242-4EC9-BD6A-0C13AEC8A0BC}" type="presOf" srcId="{6094F0E4-0941-420E-BF88-3F7CA165C73C}" destId="{207BB0C4-5388-4E07-89D2-3645D9F983CE}" srcOrd="0" destOrd="0" presId="urn:microsoft.com/office/officeart/2005/8/layout/radial6"/>
    <dgm:cxn modelId="{EB5559FC-845D-4B72-80B4-32C992B80B91}" srcId="{6094F0E4-0941-420E-BF88-3F7CA165C73C}" destId="{4EFD4B49-5BF2-4D9A-8543-5C9C8448695A}" srcOrd="1" destOrd="0" parTransId="{6CB6C412-63C7-42F6-9881-035FDC09938B}" sibTransId="{0039A090-B74C-408C-BA33-67B5776C8D4E}"/>
    <dgm:cxn modelId="{17C78F48-8A35-45FC-8ED2-84722722795A}" type="presOf" srcId="{4953BE68-E11A-4BE7-A229-A782C2B80477}" destId="{1D184540-FACD-48F5-BC6C-37F9370AFB06}" srcOrd="0" destOrd="0" presId="urn:microsoft.com/office/officeart/2005/8/layout/radial6"/>
    <dgm:cxn modelId="{ECCD0BFF-5936-43C3-B8BD-21103A1F5BAD}" type="presParOf" srcId="{AED7700B-2BAD-48D8-B433-BA784BC839ED}" destId="{207BB0C4-5388-4E07-89D2-3645D9F983CE}" srcOrd="0" destOrd="0" presId="urn:microsoft.com/office/officeart/2005/8/layout/radial6"/>
    <dgm:cxn modelId="{B538A0F6-5E53-4C45-8DC6-97E43DD57C5B}" type="presParOf" srcId="{AED7700B-2BAD-48D8-B433-BA784BC839ED}" destId="{7A2FB93E-0549-4230-AA36-B522212A8889}" srcOrd="1" destOrd="0" presId="urn:microsoft.com/office/officeart/2005/8/layout/radial6"/>
    <dgm:cxn modelId="{A00DBEB6-1F86-4CB6-A3C4-3267E8AC1E83}" type="presParOf" srcId="{AED7700B-2BAD-48D8-B433-BA784BC839ED}" destId="{2BD67A9E-3DE4-418D-8DCF-57A73EFCC726}" srcOrd="2" destOrd="0" presId="urn:microsoft.com/office/officeart/2005/8/layout/radial6"/>
    <dgm:cxn modelId="{F8D3A86F-F9EF-41AF-BB50-33514D50EDA1}" type="presParOf" srcId="{AED7700B-2BAD-48D8-B433-BA784BC839ED}" destId="{9CCD8E03-BE20-46BF-8654-461D7501D6FF}" srcOrd="3" destOrd="0" presId="urn:microsoft.com/office/officeart/2005/8/layout/radial6"/>
    <dgm:cxn modelId="{54021750-542E-45AE-BB35-01FAF330F5B2}" type="presParOf" srcId="{AED7700B-2BAD-48D8-B433-BA784BC839ED}" destId="{B8093DD0-64F2-4377-AC7C-737D8E848F9B}" srcOrd="4" destOrd="0" presId="urn:microsoft.com/office/officeart/2005/8/layout/radial6"/>
    <dgm:cxn modelId="{382D2EF9-7D67-4633-B31D-EF177508E15B}" type="presParOf" srcId="{AED7700B-2BAD-48D8-B433-BA784BC839ED}" destId="{BD3761FF-6920-4E5A-A42E-FB7241943539}" srcOrd="5" destOrd="0" presId="urn:microsoft.com/office/officeart/2005/8/layout/radial6"/>
    <dgm:cxn modelId="{912E27B6-79A8-4A1C-B0AD-C406CD762E3A}" type="presParOf" srcId="{AED7700B-2BAD-48D8-B433-BA784BC839ED}" destId="{3046350D-0E1F-4D09-8A6A-06CE60E4B489}" srcOrd="6" destOrd="0" presId="urn:microsoft.com/office/officeart/2005/8/layout/radial6"/>
    <dgm:cxn modelId="{4D4942EE-88A3-47B3-9E2C-5DF6E1D25D80}" type="presParOf" srcId="{AED7700B-2BAD-48D8-B433-BA784BC839ED}" destId="{0ACB1E03-7547-478D-BF07-3897D4F1151F}" srcOrd="7" destOrd="0" presId="urn:microsoft.com/office/officeart/2005/8/layout/radial6"/>
    <dgm:cxn modelId="{E0158F8F-5BE9-490D-91D8-92985D75EFF9}" type="presParOf" srcId="{AED7700B-2BAD-48D8-B433-BA784BC839ED}" destId="{9CE8A21A-ACA6-4BB7-B3F5-45165E5F5A99}" srcOrd="8" destOrd="0" presId="urn:microsoft.com/office/officeart/2005/8/layout/radial6"/>
    <dgm:cxn modelId="{26EB698F-FA24-4466-B14D-F9A4D1E55B70}" type="presParOf" srcId="{AED7700B-2BAD-48D8-B433-BA784BC839ED}" destId="{0832A98E-6E17-44FF-914A-0731E2D6306B}" srcOrd="9" destOrd="0" presId="urn:microsoft.com/office/officeart/2005/8/layout/radial6"/>
    <dgm:cxn modelId="{1D8B98C7-40C6-4E05-93B9-F7993FD54F74}" type="presParOf" srcId="{AED7700B-2BAD-48D8-B433-BA784BC839ED}" destId="{CB77D800-AA9C-4FFE-95F0-67618CF78142}" srcOrd="10" destOrd="0" presId="urn:microsoft.com/office/officeart/2005/8/layout/radial6"/>
    <dgm:cxn modelId="{8AB1B8FE-25D8-4A16-9CE9-84FAC2C6B3FB}" type="presParOf" srcId="{AED7700B-2BAD-48D8-B433-BA784BC839ED}" destId="{1065C167-F476-483A-A81A-2E9EAFAE360F}" srcOrd="11" destOrd="0" presId="urn:microsoft.com/office/officeart/2005/8/layout/radial6"/>
    <dgm:cxn modelId="{C62A1130-7F4E-45AA-97E1-3E2643BE4D49}" type="presParOf" srcId="{AED7700B-2BAD-48D8-B433-BA784BC839ED}" destId="{420FCFDB-9F9A-410C-8904-BAAED9210786}" srcOrd="12" destOrd="0" presId="urn:microsoft.com/office/officeart/2005/8/layout/radial6"/>
    <dgm:cxn modelId="{E58FDC49-28B5-444C-8F9E-6F53FBB0C482}" type="presParOf" srcId="{AED7700B-2BAD-48D8-B433-BA784BC839ED}" destId="{1D184540-FACD-48F5-BC6C-37F9370AFB06}" srcOrd="13" destOrd="0" presId="urn:microsoft.com/office/officeart/2005/8/layout/radial6"/>
    <dgm:cxn modelId="{C7721F75-0550-451F-A1F4-0A686D6BAC7F}" type="presParOf" srcId="{AED7700B-2BAD-48D8-B433-BA784BC839ED}" destId="{DA550ED1-5F12-4804-8DB7-97654DCE58CE}" srcOrd="14" destOrd="0" presId="urn:microsoft.com/office/officeart/2005/8/layout/radial6"/>
    <dgm:cxn modelId="{C87FE48B-AB79-4F4F-A327-D45C27F2C938}" type="presParOf" srcId="{AED7700B-2BAD-48D8-B433-BA784BC839ED}" destId="{B89EE075-BA59-47BC-9B38-7D090D1D68AA}" srcOrd="15" destOrd="0" presId="urn:microsoft.com/office/officeart/2005/8/layout/radial6"/>
    <dgm:cxn modelId="{7D046C08-15B4-4C5E-B1DB-516B6C2C1E40}" type="presParOf" srcId="{AED7700B-2BAD-48D8-B433-BA784BC839ED}" destId="{B2246869-2236-4178-81AF-E91344A6A081}" srcOrd="16" destOrd="0" presId="urn:microsoft.com/office/officeart/2005/8/layout/radial6"/>
    <dgm:cxn modelId="{A53F080E-9768-42DA-9320-E0B14634FBBC}" type="presParOf" srcId="{AED7700B-2BAD-48D8-B433-BA784BC839ED}" destId="{F8294EAC-B250-469C-985B-F616753909E0}" srcOrd="17" destOrd="0" presId="urn:microsoft.com/office/officeart/2005/8/layout/radial6"/>
    <dgm:cxn modelId="{0E80DF44-6F0A-4947-B83B-533FA21DCF4A}" type="presParOf" srcId="{AED7700B-2BAD-48D8-B433-BA784BC839ED}" destId="{65BCCBE6-D862-4604-9894-D7E89D31ACA3}" srcOrd="18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F0F08D-D3E2-4F47-86E8-D6FA837667CC}" type="doc">
      <dgm:prSet loTypeId="urn:microsoft.com/office/officeart/2005/8/layout/default#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C15E2FC2-CA82-4E14-AD21-234BE636F41F}">
      <dgm:prSet phldrT="[Текст]"/>
      <dgm:spPr/>
      <dgm:t>
        <a:bodyPr/>
        <a:lstStyle/>
        <a:p>
          <a:r>
            <a:rPr lang="ru-RU" dirty="0" smtClean="0"/>
            <a:t>Аппарат ультразвуковой диагностический </a:t>
          </a:r>
          <a:r>
            <a:rPr lang="ru-RU" dirty="0" err="1" smtClean="0"/>
            <a:t>Acuson</a:t>
          </a:r>
          <a:r>
            <a:rPr lang="ru-RU" dirty="0" smtClean="0"/>
            <a:t> S2000</a:t>
          </a:r>
        </a:p>
        <a:p>
          <a:r>
            <a:rPr lang="ru-RU" b="1" dirty="0" smtClean="0"/>
            <a:t>168 дней</a:t>
          </a:r>
          <a:endParaRPr lang="ru-RU" dirty="0"/>
        </a:p>
      </dgm:t>
    </dgm:pt>
    <dgm:pt modelId="{132D84FF-265D-4F29-8600-EBA4DEE8A010}" type="parTrans" cxnId="{0C66517A-7ACF-4B76-8469-F9E3338F4506}">
      <dgm:prSet/>
      <dgm:spPr/>
      <dgm:t>
        <a:bodyPr/>
        <a:lstStyle/>
        <a:p>
          <a:endParaRPr lang="ru-RU"/>
        </a:p>
      </dgm:t>
    </dgm:pt>
    <dgm:pt modelId="{0D5CAC54-024C-4026-B5B2-6B62B0CAC758}" type="sibTrans" cxnId="{0C66517A-7ACF-4B76-8469-F9E3338F4506}">
      <dgm:prSet/>
      <dgm:spPr/>
      <dgm:t>
        <a:bodyPr/>
        <a:lstStyle/>
        <a:p>
          <a:endParaRPr lang="ru-RU"/>
        </a:p>
      </dgm:t>
    </dgm:pt>
    <dgm:pt modelId="{E30947AC-7D29-4286-A042-DB05875F2D63}">
      <dgm:prSet phldrT="[Текст]"/>
      <dgm:spPr/>
      <dgm:t>
        <a:bodyPr/>
        <a:lstStyle/>
        <a:p>
          <a:r>
            <a:rPr lang="ru-RU" dirty="0" smtClean="0"/>
            <a:t>Ультразвуковая установка </a:t>
          </a:r>
          <a:r>
            <a:rPr lang="ru-RU" dirty="0" err="1" smtClean="0"/>
            <a:t>Acuson</a:t>
          </a:r>
          <a:r>
            <a:rPr lang="ru-RU" dirty="0" smtClean="0"/>
            <a:t> Х300</a:t>
          </a:r>
        </a:p>
        <a:p>
          <a:r>
            <a:rPr lang="ru-RU" b="1" dirty="0" smtClean="0"/>
            <a:t>31 день</a:t>
          </a:r>
          <a:endParaRPr lang="ru-RU" dirty="0"/>
        </a:p>
      </dgm:t>
    </dgm:pt>
    <dgm:pt modelId="{5D937FF1-6D55-48D4-9058-600FD73E50A1}" type="parTrans" cxnId="{ACB2BE3A-3380-49F8-85B1-9D74FEEDD917}">
      <dgm:prSet/>
      <dgm:spPr/>
      <dgm:t>
        <a:bodyPr/>
        <a:lstStyle/>
        <a:p>
          <a:endParaRPr lang="ru-RU"/>
        </a:p>
      </dgm:t>
    </dgm:pt>
    <dgm:pt modelId="{1D8B58EC-7C5A-441F-A68C-5568ED5E2538}" type="sibTrans" cxnId="{ACB2BE3A-3380-49F8-85B1-9D74FEEDD917}">
      <dgm:prSet/>
      <dgm:spPr/>
      <dgm:t>
        <a:bodyPr/>
        <a:lstStyle/>
        <a:p>
          <a:endParaRPr lang="ru-RU"/>
        </a:p>
      </dgm:t>
    </dgm:pt>
    <dgm:pt modelId="{E9E6662F-5E8B-46F6-B64B-4DEC92F0E6F9}">
      <dgm:prSet phldrT="[Текст]" custT="1"/>
      <dgm:spPr/>
      <dgm:t>
        <a:bodyPr/>
        <a:lstStyle/>
        <a:p>
          <a:r>
            <a:rPr lang="ru-RU" sz="1400" b="1" dirty="0" smtClean="0"/>
            <a:t>ИССЛЕДОВАНИЕ НА  УЛЬТРАЗВУКОВОМ СКАНЕРЕ</a:t>
          </a:r>
          <a:endParaRPr lang="ru-RU" sz="1400" dirty="0"/>
        </a:p>
      </dgm:t>
    </dgm:pt>
    <dgm:pt modelId="{000B3133-00DA-4FDC-BC7E-57EDDD2B5529}" type="parTrans" cxnId="{18CBF51A-8351-4E3C-8A66-9D2A18642224}">
      <dgm:prSet/>
      <dgm:spPr/>
      <dgm:t>
        <a:bodyPr/>
        <a:lstStyle/>
        <a:p>
          <a:endParaRPr lang="ru-RU"/>
        </a:p>
      </dgm:t>
    </dgm:pt>
    <dgm:pt modelId="{7D41031E-B9AF-4AFA-A235-C58924BF60F3}" type="sibTrans" cxnId="{18CBF51A-8351-4E3C-8A66-9D2A18642224}">
      <dgm:prSet/>
      <dgm:spPr/>
      <dgm:t>
        <a:bodyPr/>
        <a:lstStyle/>
        <a:p>
          <a:endParaRPr lang="ru-RU"/>
        </a:p>
      </dgm:t>
    </dgm:pt>
    <dgm:pt modelId="{4D394466-C6D2-4F1A-AC8A-55B15E3A578C}" type="pres">
      <dgm:prSet presAssocID="{CDF0F08D-D3E2-4F47-86E8-D6FA837667C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410086-2118-4044-B04D-E7C2E1DC7A6F}" type="pres">
      <dgm:prSet presAssocID="{C15E2FC2-CA82-4E14-AD21-234BE636F41F}" presName="node" presStyleLbl="node1" presStyleIdx="0" presStyleCnt="3" custLinFactNeighborX="7311" custLinFactNeighborY="909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39B345-A9AC-4767-8762-ECDD9C5BA9A1}" type="pres">
      <dgm:prSet presAssocID="{0D5CAC54-024C-4026-B5B2-6B62B0CAC758}" presName="sibTrans" presStyleCnt="0"/>
      <dgm:spPr/>
    </dgm:pt>
    <dgm:pt modelId="{D08ACAF0-4D27-4076-B831-8E6C862CE8F4}" type="pres">
      <dgm:prSet presAssocID="{E30947AC-7D29-4286-A042-DB05875F2D63}" presName="node" presStyleLbl="node1" presStyleIdx="1" presStyleCnt="3" custLinFactY="3158" custLinFactNeighborX="2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955267-3B82-4317-9BE9-AA5D83B72D65}" type="pres">
      <dgm:prSet presAssocID="{1D8B58EC-7C5A-441F-A68C-5568ED5E2538}" presName="sibTrans" presStyleCnt="0"/>
      <dgm:spPr/>
    </dgm:pt>
    <dgm:pt modelId="{E15FF7A3-584D-4FE3-9AE2-B24BAA1C8206}" type="pres">
      <dgm:prSet presAssocID="{E9E6662F-5E8B-46F6-B64B-4DEC92F0E6F9}" presName="node" presStyleLbl="node1" presStyleIdx="2" presStyleCnt="3" custScaleX="143702" custLinFactY="-43541" custLinFactNeighborX="716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C8B102-3787-43FE-9A7B-A8743CD9D6E4}" type="presOf" srcId="{E9E6662F-5E8B-46F6-B64B-4DEC92F0E6F9}" destId="{E15FF7A3-584D-4FE3-9AE2-B24BAA1C8206}" srcOrd="0" destOrd="0" presId="urn:microsoft.com/office/officeart/2005/8/layout/default#2"/>
    <dgm:cxn modelId="{26DB0340-14BB-4960-8770-E13FF2BC039A}" type="presOf" srcId="{E30947AC-7D29-4286-A042-DB05875F2D63}" destId="{D08ACAF0-4D27-4076-B831-8E6C862CE8F4}" srcOrd="0" destOrd="0" presId="urn:microsoft.com/office/officeart/2005/8/layout/default#2"/>
    <dgm:cxn modelId="{3BBA35AE-05C1-4C20-9570-52967CB2B907}" type="presOf" srcId="{C15E2FC2-CA82-4E14-AD21-234BE636F41F}" destId="{BE410086-2118-4044-B04D-E7C2E1DC7A6F}" srcOrd="0" destOrd="0" presId="urn:microsoft.com/office/officeart/2005/8/layout/default#2"/>
    <dgm:cxn modelId="{18CBF51A-8351-4E3C-8A66-9D2A18642224}" srcId="{CDF0F08D-D3E2-4F47-86E8-D6FA837667CC}" destId="{E9E6662F-5E8B-46F6-B64B-4DEC92F0E6F9}" srcOrd="2" destOrd="0" parTransId="{000B3133-00DA-4FDC-BC7E-57EDDD2B5529}" sibTransId="{7D41031E-B9AF-4AFA-A235-C58924BF60F3}"/>
    <dgm:cxn modelId="{ACB2BE3A-3380-49F8-85B1-9D74FEEDD917}" srcId="{CDF0F08D-D3E2-4F47-86E8-D6FA837667CC}" destId="{E30947AC-7D29-4286-A042-DB05875F2D63}" srcOrd="1" destOrd="0" parTransId="{5D937FF1-6D55-48D4-9058-600FD73E50A1}" sibTransId="{1D8B58EC-7C5A-441F-A68C-5568ED5E2538}"/>
    <dgm:cxn modelId="{8C84D41C-3B86-4449-9163-31DC705B5E7A}" type="presOf" srcId="{CDF0F08D-D3E2-4F47-86E8-D6FA837667CC}" destId="{4D394466-C6D2-4F1A-AC8A-55B15E3A578C}" srcOrd="0" destOrd="0" presId="urn:microsoft.com/office/officeart/2005/8/layout/default#2"/>
    <dgm:cxn modelId="{0C66517A-7ACF-4B76-8469-F9E3338F4506}" srcId="{CDF0F08D-D3E2-4F47-86E8-D6FA837667CC}" destId="{C15E2FC2-CA82-4E14-AD21-234BE636F41F}" srcOrd="0" destOrd="0" parTransId="{132D84FF-265D-4F29-8600-EBA4DEE8A010}" sibTransId="{0D5CAC54-024C-4026-B5B2-6B62B0CAC758}"/>
    <dgm:cxn modelId="{929AB812-F101-489E-8E6F-7122E3FDBB43}" type="presParOf" srcId="{4D394466-C6D2-4F1A-AC8A-55B15E3A578C}" destId="{BE410086-2118-4044-B04D-E7C2E1DC7A6F}" srcOrd="0" destOrd="0" presId="urn:microsoft.com/office/officeart/2005/8/layout/default#2"/>
    <dgm:cxn modelId="{5CC00EB4-8F33-4DBB-B805-2D8B33E94B61}" type="presParOf" srcId="{4D394466-C6D2-4F1A-AC8A-55B15E3A578C}" destId="{1E39B345-A9AC-4767-8762-ECDD9C5BA9A1}" srcOrd="1" destOrd="0" presId="urn:microsoft.com/office/officeart/2005/8/layout/default#2"/>
    <dgm:cxn modelId="{1421A05D-6726-432C-9A1A-7B8E0DFA9137}" type="presParOf" srcId="{4D394466-C6D2-4F1A-AC8A-55B15E3A578C}" destId="{D08ACAF0-4D27-4076-B831-8E6C862CE8F4}" srcOrd="2" destOrd="0" presId="urn:microsoft.com/office/officeart/2005/8/layout/default#2"/>
    <dgm:cxn modelId="{2DE42582-F924-47E6-B79F-536203387B1E}" type="presParOf" srcId="{4D394466-C6D2-4F1A-AC8A-55B15E3A578C}" destId="{20955267-3B82-4317-9BE9-AA5D83B72D65}" srcOrd="3" destOrd="0" presId="urn:microsoft.com/office/officeart/2005/8/layout/default#2"/>
    <dgm:cxn modelId="{FB5E7BB7-C1B0-47A1-A82E-484C704754B7}" type="presParOf" srcId="{4D394466-C6D2-4F1A-AC8A-55B15E3A578C}" destId="{E15FF7A3-584D-4FE3-9AE2-B24BAA1C8206}" srcOrd="4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5BCCBE6-D862-4604-9894-D7E89D31ACA3}">
      <dsp:nvSpPr>
        <dsp:cNvPr id="0" name=""/>
        <dsp:cNvSpPr/>
      </dsp:nvSpPr>
      <dsp:spPr>
        <a:xfrm>
          <a:off x="1153398" y="568804"/>
          <a:ext cx="3902704" cy="3902704"/>
        </a:xfrm>
        <a:prstGeom prst="blockArc">
          <a:avLst>
            <a:gd name="adj1" fmla="val 12600000"/>
            <a:gd name="adj2" fmla="val 16200000"/>
            <a:gd name="adj3" fmla="val 451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89EE075-BA59-47BC-9B38-7D090D1D68AA}">
      <dsp:nvSpPr>
        <dsp:cNvPr id="0" name=""/>
        <dsp:cNvSpPr/>
      </dsp:nvSpPr>
      <dsp:spPr>
        <a:xfrm>
          <a:off x="1153398" y="568804"/>
          <a:ext cx="3902704" cy="3902704"/>
        </a:xfrm>
        <a:prstGeom prst="blockArc">
          <a:avLst>
            <a:gd name="adj1" fmla="val 9000000"/>
            <a:gd name="adj2" fmla="val 12600000"/>
            <a:gd name="adj3" fmla="val 451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20FCFDB-9F9A-410C-8904-BAAED9210786}">
      <dsp:nvSpPr>
        <dsp:cNvPr id="0" name=""/>
        <dsp:cNvSpPr/>
      </dsp:nvSpPr>
      <dsp:spPr>
        <a:xfrm>
          <a:off x="1153398" y="568804"/>
          <a:ext cx="3902704" cy="3902704"/>
        </a:xfrm>
        <a:prstGeom prst="blockArc">
          <a:avLst>
            <a:gd name="adj1" fmla="val 5400000"/>
            <a:gd name="adj2" fmla="val 9000000"/>
            <a:gd name="adj3" fmla="val 451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832A98E-6E17-44FF-914A-0731E2D6306B}">
      <dsp:nvSpPr>
        <dsp:cNvPr id="0" name=""/>
        <dsp:cNvSpPr/>
      </dsp:nvSpPr>
      <dsp:spPr>
        <a:xfrm>
          <a:off x="1153398" y="568804"/>
          <a:ext cx="3902704" cy="3902704"/>
        </a:xfrm>
        <a:prstGeom prst="blockArc">
          <a:avLst>
            <a:gd name="adj1" fmla="val 1800000"/>
            <a:gd name="adj2" fmla="val 5400000"/>
            <a:gd name="adj3" fmla="val 451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046350D-0E1F-4D09-8A6A-06CE60E4B489}">
      <dsp:nvSpPr>
        <dsp:cNvPr id="0" name=""/>
        <dsp:cNvSpPr/>
      </dsp:nvSpPr>
      <dsp:spPr>
        <a:xfrm>
          <a:off x="1153398" y="568804"/>
          <a:ext cx="3902704" cy="3902704"/>
        </a:xfrm>
        <a:prstGeom prst="blockArc">
          <a:avLst>
            <a:gd name="adj1" fmla="val 19800000"/>
            <a:gd name="adj2" fmla="val 1800000"/>
            <a:gd name="adj3" fmla="val 451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CCD8E03-BE20-46BF-8654-461D7501D6FF}">
      <dsp:nvSpPr>
        <dsp:cNvPr id="0" name=""/>
        <dsp:cNvSpPr/>
      </dsp:nvSpPr>
      <dsp:spPr>
        <a:xfrm>
          <a:off x="461410" y="269779"/>
          <a:ext cx="3902704" cy="3902704"/>
        </a:xfrm>
        <a:prstGeom prst="blockArc">
          <a:avLst>
            <a:gd name="adj1" fmla="val 16200000"/>
            <a:gd name="adj2" fmla="val 19800000"/>
            <a:gd name="adj3" fmla="val 451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07BB0C4-5388-4E07-89D2-3645D9F983CE}">
      <dsp:nvSpPr>
        <dsp:cNvPr id="0" name=""/>
        <dsp:cNvSpPr/>
      </dsp:nvSpPr>
      <dsp:spPr>
        <a:xfrm>
          <a:off x="1847305" y="1647143"/>
          <a:ext cx="2514890" cy="1746027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Рентгеновское отделение</a:t>
          </a:r>
          <a:endParaRPr lang="ru-RU" sz="1600" kern="1200" dirty="0"/>
        </a:p>
      </dsp:txBody>
      <dsp:txXfrm>
        <a:off x="1847305" y="1647143"/>
        <a:ext cx="2514890" cy="1746027"/>
      </dsp:txXfrm>
    </dsp:sp>
    <dsp:sp modelId="{7A2FB93E-0549-4230-AA36-B522212A8889}">
      <dsp:nvSpPr>
        <dsp:cNvPr id="0" name=""/>
        <dsp:cNvSpPr/>
      </dsp:nvSpPr>
      <dsp:spPr>
        <a:xfrm>
          <a:off x="2125307" y="1694"/>
          <a:ext cx="1958887" cy="122221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Томограф магнитно-резонансный 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err="1" smtClean="0"/>
            <a:t>Magnetom</a:t>
          </a:r>
          <a:r>
            <a:rPr lang="en-US" sz="900" kern="1200" dirty="0" smtClean="0"/>
            <a:t> </a:t>
          </a:r>
          <a:r>
            <a:rPr lang="en-US" sz="900" kern="1200" dirty="0" err="1" smtClean="0"/>
            <a:t>Avanto</a:t>
          </a:r>
          <a:endParaRPr lang="ru-RU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/>
            <a:t>142 дня</a:t>
          </a:r>
          <a:endParaRPr lang="ru-RU" sz="900" kern="1200" dirty="0"/>
        </a:p>
      </dsp:txBody>
      <dsp:txXfrm>
        <a:off x="2125307" y="1694"/>
        <a:ext cx="1958887" cy="1222219"/>
      </dsp:txXfrm>
    </dsp:sp>
    <dsp:sp modelId="{B8093DD0-64F2-4377-AC7C-737D8E848F9B}">
      <dsp:nvSpPr>
        <dsp:cNvPr id="0" name=""/>
        <dsp:cNvSpPr/>
      </dsp:nvSpPr>
      <dsp:spPr>
        <a:xfrm>
          <a:off x="3914304" y="955371"/>
          <a:ext cx="1684523" cy="122221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Компьютерный томограф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 smtClean="0"/>
            <a:t>Somaton</a:t>
          </a:r>
          <a:r>
            <a:rPr lang="en-US" sz="1100" kern="1200" dirty="0" smtClean="0"/>
            <a:t> Emotion</a:t>
          </a:r>
          <a:r>
            <a:rPr lang="ru-RU" sz="1100" kern="1200" dirty="0" smtClean="0"/>
            <a:t>16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7 дней</a:t>
          </a:r>
          <a:endParaRPr lang="ru-RU" sz="1100" kern="1200" dirty="0"/>
        </a:p>
      </dsp:txBody>
      <dsp:txXfrm>
        <a:off x="3914304" y="955371"/>
        <a:ext cx="1684523" cy="1222219"/>
      </dsp:txXfrm>
    </dsp:sp>
    <dsp:sp modelId="{0ACB1E03-7547-478D-BF07-3897D4F1151F}">
      <dsp:nvSpPr>
        <dsp:cNvPr id="0" name=""/>
        <dsp:cNvSpPr/>
      </dsp:nvSpPr>
      <dsp:spPr>
        <a:xfrm>
          <a:off x="3914304" y="2862723"/>
          <a:ext cx="1684523" cy="122221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Аппарат рентгеновский диагностический в комплекте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AXIOM ICONOS R200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60 дней</a:t>
          </a:r>
          <a:endParaRPr lang="ru-RU" sz="1000" kern="1200" dirty="0"/>
        </a:p>
      </dsp:txBody>
      <dsp:txXfrm>
        <a:off x="3914304" y="2862723"/>
        <a:ext cx="1684523" cy="1222219"/>
      </dsp:txXfrm>
    </dsp:sp>
    <dsp:sp modelId="{CB77D800-AA9C-4FFE-95F0-67618CF78142}">
      <dsp:nvSpPr>
        <dsp:cNvPr id="0" name=""/>
        <dsp:cNvSpPr/>
      </dsp:nvSpPr>
      <dsp:spPr>
        <a:xfrm>
          <a:off x="2262489" y="3816399"/>
          <a:ext cx="1684523" cy="122221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Система </a:t>
          </a:r>
          <a:r>
            <a:rPr lang="ru-RU" sz="1100" kern="1200" dirty="0" err="1" smtClean="0"/>
            <a:t>ангиохирургии</a:t>
          </a:r>
          <a:endParaRPr lang="ru-RU" sz="1100" kern="1200" dirty="0" smtClean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err="1" smtClean="0"/>
            <a:t>Artis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Zee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Biplan</a:t>
          </a:r>
          <a:endParaRPr lang="ru-RU" sz="1100" kern="1200" dirty="0" smtClean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32 дня</a:t>
          </a:r>
          <a:endParaRPr lang="ru-RU" sz="1100" kern="1200" dirty="0"/>
        </a:p>
      </dsp:txBody>
      <dsp:txXfrm>
        <a:off x="2262489" y="3816399"/>
        <a:ext cx="1684523" cy="1222219"/>
      </dsp:txXfrm>
    </dsp:sp>
    <dsp:sp modelId="{1D184540-FACD-48F5-BC6C-37F9370AFB06}">
      <dsp:nvSpPr>
        <dsp:cNvPr id="0" name=""/>
        <dsp:cNvSpPr/>
      </dsp:nvSpPr>
      <dsp:spPr>
        <a:xfrm>
          <a:off x="587787" y="2862723"/>
          <a:ext cx="1730295" cy="122221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Компьютерный томограф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Aquilion64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35 дней</a:t>
          </a:r>
          <a:endParaRPr lang="ru-RU" sz="1100" kern="1200" dirty="0"/>
        </a:p>
      </dsp:txBody>
      <dsp:txXfrm>
        <a:off x="587787" y="2862723"/>
        <a:ext cx="1730295" cy="1222219"/>
      </dsp:txXfrm>
    </dsp:sp>
    <dsp:sp modelId="{B2246869-2236-4178-81AF-E91344A6A081}">
      <dsp:nvSpPr>
        <dsp:cNvPr id="0" name=""/>
        <dsp:cNvSpPr/>
      </dsp:nvSpPr>
      <dsp:spPr>
        <a:xfrm>
          <a:off x="674730" y="955371"/>
          <a:ext cx="1556410" cy="122221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Система </a:t>
          </a:r>
          <a:r>
            <a:rPr lang="ru-RU" sz="900" kern="1200" dirty="0" err="1" smtClean="0"/>
            <a:t>ангиохирургии</a:t>
          </a:r>
          <a:endParaRPr lang="ru-RU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err="1" smtClean="0"/>
            <a:t>Artis</a:t>
          </a:r>
          <a:r>
            <a:rPr lang="ru-RU" sz="900" kern="1200" dirty="0" smtClean="0"/>
            <a:t> </a:t>
          </a:r>
          <a:r>
            <a:rPr lang="ru-RU" sz="900" kern="1200" dirty="0" err="1" smtClean="0"/>
            <a:t>Zee</a:t>
          </a:r>
          <a:r>
            <a:rPr lang="ru-RU" sz="900" kern="1200" dirty="0" smtClean="0"/>
            <a:t> </a:t>
          </a:r>
          <a:r>
            <a:rPr lang="ru-RU" sz="900" kern="1200" dirty="0" err="1" smtClean="0"/>
            <a:t>Ceiling</a:t>
          </a:r>
          <a:endParaRPr lang="ru-RU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/>
            <a:t>21 день</a:t>
          </a:r>
          <a:endParaRPr lang="ru-RU" sz="900" kern="1200" dirty="0"/>
        </a:p>
      </dsp:txBody>
      <dsp:txXfrm>
        <a:off x="674730" y="955371"/>
        <a:ext cx="1556410" cy="122221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E410086-2118-4044-B04D-E7C2E1DC7A6F}">
      <dsp:nvSpPr>
        <dsp:cNvPr id="0" name=""/>
        <dsp:cNvSpPr/>
      </dsp:nvSpPr>
      <dsp:spPr>
        <a:xfrm>
          <a:off x="124011" y="1376433"/>
          <a:ext cx="1690305" cy="101418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Аппарат ультразвуковой диагностический </a:t>
          </a:r>
          <a:r>
            <a:rPr lang="ru-RU" sz="1200" kern="1200" dirty="0" err="1" smtClean="0"/>
            <a:t>Acuson</a:t>
          </a:r>
          <a:r>
            <a:rPr lang="ru-RU" sz="1200" kern="1200" dirty="0" smtClean="0"/>
            <a:t> S2000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168 дней</a:t>
          </a:r>
          <a:endParaRPr lang="ru-RU" sz="1200" kern="1200" dirty="0"/>
        </a:p>
      </dsp:txBody>
      <dsp:txXfrm>
        <a:off x="124011" y="1376433"/>
        <a:ext cx="1690305" cy="1014183"/>
      </dsp:txXfrm>
    </dsp:sp>
    <dsp:sp modelId="{D08ACAF0-4D27-4076-B831-8E6C862CE8F4}">
      <dsp:nvSpPr>
        <dsp:cNvPr id="0" name=""/>
        <dsp:cNvSpPr/>
      </dsp:nvSpPr>
      <dsp:spPr>
        <a:xfrm>
          <a:off x="1860202" y="1500001"/>
          <a:ext cx="1690305" cy="1014183"/>
        </a:xfrm>
        <a:prstGeom prst="rect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Ультразвуковая установка </a:t>
          </a:r>
          <a:r>
            <a:rPr lang="ru-RU" sz="1200" kern="1200" dirty="0" err="1" smtClean="0"/>
            <a:t>Acuson</a:t>
          </a:r>
          <a:r>
            <a:rPr lang="ru-RU" sz="1200" kern="1200" dirty="0" smtClean="0"/>
            <a:t> Х300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31 день</a:t>
          </a:r>
          <a:endParaRPr lang="ru-RU" sz="1200" kern="1200" dirty="0"/>
        </a:p>
      </dsp:txBody>
      <dsp:txXfrm>
        <a:off x="1860202" y="1500001"/>
        <a:ext cx="1690305" cy="1014183"/>
      </dsp:txXfrm>
    </dsp:sp>
    <dsp:sp modelId="{E15FF7A3-584D-4FE3-9AE2-B24BAA1C8206}">
      <dsp:nvSpPr>
        <dsp:cNvPr id="0" name=""/>
        <dsp:cNvSpPr/>
      </dsp:nvSpPr>
      <dsp:spPr>
        <a:xfrm>
          <a:off x="681812" y="181235"/>
          <a:ext cx="2429002" cy="1014183"/>
        </a:xfrm>
        <a:prstGeom prst="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ИССЛЕДОВАНИЕ НА  УЛЬТРАЗВУКОВОМ СКАНЕРЕ</a:t>
          </a:r>
          <a:endParaRPr lang="ru-RU" sz="1400" kern="1200" dirty="0"/>
        </a:p>
      </dsp:txBody>
      <dsp:txXfrm>
        <a:off x="681812" y="181235"/>
        <a:ext cx="2429002" cy="10141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0.07094</cdr:x>
      <cdr:y>0.29874</cdr:y>
    </cdr:from>
    <cdr:to>
      <cdr:x>0.92864</cdr:x>
      <cdr:y>0.29874</cdr:y>
    </cdr:to>
    <cdr:cxnSp macro="">
      <cdr:nvCxnSpPr>
        <cdr:cNvPr id="2" name="Прямая соединительная линия 1"/>
        <cdr:cNvCxnSpPr/>
      </cdr:nvCxnSpPr>
      <cdr:spPr>
        <a:xfrm xmlns:a="http://schemas.openxmlformats.org/drawingml/2006/main">
          <a:off x="241861" y="537793"/>
          <a:ext cx="2924432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2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</cdr:x>
      <cdr:y>0.18381</cdr:y>
    </cdr:from>
    <cdr:to>
      <cdr:x>0.1462</cdr:x>
      <cdr:y>0.35477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-149545" y="330891"/>
          <a:ext cx="498498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smtClean="0"/>
            <a:t>РТ</a:t>
          </a:r>
          <a:endParaRPr lang="ru-RU" sz="14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CFCF32-7A4F-E94F-AE68-6F09F6C4DF39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35013"/>
            <a:ext cx="4897437" cy="3675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54828"/>
            <a:ext cx="5388610" cy="440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07955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07955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25B396-E5F2-934C-82A4-A0881F457C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8898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5B396-E5F2-934C-82A4-A0881F457CD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5713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spcBef>
                <a:spcPct val="0"/>
              </a:spcBef>
              <a:buFontTx/>
              <a:buAutoNum type="arabicPeriod"/>
            </a:pPr>
            <a:r>
              <a:rPr kumimoji="0" lang="ru-RU">
                <a:latin typeface="Calibri" charset="0"/>
              </a:rPr>
              <a:t>Внедрение КЗГ</a:t>
            </a:r>
          </a:p>
          <a:p>
            <a:pPr marL="228600" indent="-228600">
              <a:spcBef>
                <a:spcPct val="0"/>
              </a:spcBef>
              <a:buFontTx/>
              <a:buAutoNum type="arabicPeriod"/>
            </a:pPr>
            <a:r>
              <a:rPr kumimoji="0" lang="ru-RU">
                <a:latin typeface="Calibri" charset="0"/>
              </a:rPr>
              <a:t>Оборот до 37</a:t>
            </a:r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FB84C377-D906-5A41-AC4D-3347D6915388}" type="slidenum">
              <a:rPr kumimoji="0" lang="ru-RU" sz="1200"/>
              <a:pPr/>
              <a:t>2</a:t>
            </a:fld>
            <a:endParaRPr kumimoji="0" lang="ru-RU" sz="1200"/>
          </a:p>
        </p:txBody>
      </p:sp>
    </p:spTree>
    <p:extLst>
      <p:ext uri="{BB962C8B-B14F-4D97-AF65-F5344CB8AC3E}">
        <p14:creationId xmlns:p14="http://schemas.microsoft.com/office/powerpoint/2010/main" xmlns="" val="32536079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spcBef>
                <a:spcPct val="0"/>
              </a:spcBef>
              <a:buFontTx/>
              <a:buAutoNum type="arabicPeriod"/>
            </a:pPr>
            <a:r>
              <a:rPr kumimoji="0" lang="ru-RU">
                <a:latin typeface="Calibri" charset="0"/>
              </a:rPr>
              <a:t>Реконструкция</a:t>
            </a:r>
          </a:p>
          <a:p>
            <a:pPr marL="228600" indent="-228600">
              <a:spcBef>
                <a:spcPct val="0"/>
              </a:spcBef>
              <a:buFontTx/>
              <a:buAutoNum type="arabicPeriod"/>
            </a:pPr>
            <a:r>
              <a:rPr kumimoji="0" lang="ru-RU">
                <a:latin typeface="Calibri" charset="0"/>
              </a:rPr>
              <a:t>Перепрофилизация, вывод отделений, кластеры</a:t>
            </a:r>
          </a:p>
          <a:p>
            <a:pPr marL="228600" indent="-228600">
              <a:spcBef>
                <a:spcPct val="0"/>
              </a:spcBef>
              <a:buFontTx/>
              <a:buAutoNum type="arabicPeriod"/>
            </a:pPr>
            <a:r>
              <a:rPr kumimoji="0" lang="ru-RU">
                <a:latin typeface="Calibri" charset="0"/>
              </a:rPr>
              <a:t>регионализация</a:t>
            </a:r>
          </a:p>
          <a:p>
            <a:pPr marL="228600" indent="-228600">
              <a:spcBef>
                <a:spcPct val="0"/>
              </a:spcBef>
              <a:buFontTx/>
              <a:buAutoNum type="arabicPeriod"/>
            </a:pPr>
            <a:endParaRPr kumimoji="0" lang="ru-RU">
              <a:latin typeface="Calibri" charset="0"/>
            </a:endParaRPr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0B249FF4-EC48-0C4B-917E-84ED42E76815}" type="slidenum">
              <a:rPr kumimoji="0" lang="ru-RU" sz="1200"/>
              <a:pPr/>
              <a:t>3</a:t>
            </a:fld>
            <a:endParaRPr kumimoji="0" lang="ru-RU" sz="1200"/>
          </a:p>
        </p:txBody>
      </p:sp>
    </p:spTree>
    <p:extLst>
      <p:ext uri="{BB962C8B-B14F-4D97-AF65-F5344CB8AC3E}">
        <p14:creationId xmlns:p14="http://schemas.microsoft.com/office/powerpoint/2010/main" xmlns="" val="801542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spcBef>
                <a:spcPct val="0"/>
              </a:spcBef>
              <a:buFontTx/>
              <a:buAutoNum type="arabicPeriod"/>
            </a:pPr>
            <a:r>
              <a:rPr kumimoji="0" lang="ru-RU">
                <a:latin typeface="Calibri" charset="0"/>
              </a:rPr>
              <a:t>Внедрение КЗГ</a:t>
            </a:r>
          </a:p>
          <a:p>
            <a:pPr marL="228600" indent="-228600">
              <a:spcBef>
                <a:spcPct val="0"/>
              </a:spcBef>
              <a:buFontTx/>
              <a:buAutoNum type="arabicPeriod"/>
            </a:pPr>
            <a:r>
              <a:rPr kumimoji="0" lang="ru-RU">
                <a:latin typeface="Calibri" charset="0"/>
              </a:rPr>
              <a:t>Оборот до 37</a:t>
            </a:r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25C6DFFE-589C-3E4C-89C7-779CE99803BD}" type="slidenum">
              <a:rPr kumimoji="0" lang="ru-RU" sz="1200"/>
              <a:pPr/>
              <a:t>4</a:t>
            </a:fld>
            <a:endParaRPr kumimoji="0" lang="ru-RU" sz="1200"/>
          </a:p>
        </p:txBody>
      </p:sp>
    </p:spTree>
    <p:extLst>
      <p:ext uri="{BB962C8B-B14F-4D97-AF65-F5344CB8AC3E}">
        <p14:creationId xmlns:p14="http://schemas.microsoft.com/office/powerpoint/2010/main" xmlns="" val="2950443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spcBef>
                <a:spcPct val="0"/>
              </a:spcBef>
              <a:buFontTx/>
              <a:buAutoNum type="arabicPeriod"/>
            </a:pPr>
            <a:r>
              <a:rPr kumimoji="0" lang="ru-RU">
                <a:latin typeface="Calibri" charset="0"/>
              </a:rPr>
              <a:t>Реконструкция</a:t>
            </a:r>
          </a:p>
          <a:p>
            <a:pPr marL="228600" indent="-228600">
              <a:spcBef>
                <a:spcPct val="0"/>
              </a:spcBef>
              <a:buFontTx/>
              <a:buAutoNum type="arabicPeriod"/>
            </a:pPr>
            <a:r>
              <a:rPr kumimoji="0" lang="ru-RU">
                <a:latin typeface="Calibri" charset="0"/>
              </a:rPr>
              <a:t>Перепрофилизация, вывод отделений, кластеры</a:t>
            </a:r>
          </a:p>
          <a:p>
            <a:pPr marL="228600" indent="-228600">
              <a:spcBef>
                <a:spcPct val="0"/>
              </a:spcBef>
              <a:buFontTx/>
              <a:buAutoNum type="arabicPeriod"/>
            </a:pPr>
            <a:r>
              <a:rPr kumimoji="0" lang="ru-RU">
                <a:latin typeface="Calibri" charset="0"/>
              </a:rPr>
              <a:t>регионализация</a:t>
            </a:r>
          </a:p>
          <a:p>
            <a:pPr marL="228600" indent="-228600">
              <a:spcBef>
                <a:spcPct val="0"/>
              </a:spcBef>
              <a:buFontTx/>
              <a:buAutoNum type="arabicPeriod"/>
            </a:pPr>
            <a:endParaRPr kumimoji="0" lang="ru-RU">
              <a:latin typeface="Calibri" charset="0"/>
            </a:endParaRPr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0B249FF4-EC48-0C4B-917E-84ED42E76815}" type="slidenum">
              <a:rPr kumimoji="0" lang="ru-RU" sz="1200"/>
              <a:pPr/>
              <a:t>10</a:t>
            </a:fld>
            <a:endParaRPr kumimoji="0" lang="ru-RU" sz="1200"/>
          </a:p>
        </p:txBody>
      </p:sp>
    </p:spTree>
    <p:extLst>
      <p:ext uri="{BB962C8B-B14F-4D97-AF65-F5344CB8AC3E}">
        <p14:creationId xmlns:p14="http://schemas.microsoft.com/office/powerpoint/2010/main" xmlns="" val="16201429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5B396-E5F2-934C-82A4-A0881F457CDC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98468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5B396-E5F2-934C-82A4-A0881F457CDC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2766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052029-D807-4707-ADAE-EEBB713BAD52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2015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FE3F-DC2B-5A46-AAA0-47D997A8BF32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14776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FE3F-DC2B-5A46-AAA0-47D997A8BF32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6705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FE3F-DC2B-5A46-AAA0-47D997A8BF32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04862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FE3F-DC2B-5A46-AAA0-47D997A8BF32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60050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FE3F-DC2B-5A46-AAA0-47D997A8BF32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21325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FE3F-DC2B-5A46-AAA0-47D997A8BF32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26243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FE3F-DC2B-5A46-AAA0-47D997A8BF32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38345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FE3F-DC2B-5A46-AAA0-47D997A8BF32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82490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FE3F-DC2B-5A46-AAA0-47D997A8BF32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47856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FE3F-DC2B-5A46-AAA0-47D997A8BF32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16357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FE3F-DC2B-5A46-AAA0-47D997A8BF32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18959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4FE3F-DC2B-5A46-AAA0-47D997A8BF32}" type="datetimeFigureOut">
              <a:rPr lang="ru-RU" smtClean="0"/>
              <a:pPr/>
              <a:t>06.03.2015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0914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6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1.xml"/><Relationship Id="rId3" Type="http://schemas.openxmlformats.org/officeDocument/2006/relationships/image" Target="../media/image2.jpeg"/><Relationship Id="rId7" Type="http://schemas.openxmlformats.org/officeDocument/2006/relationships/chart" Target="../charts/chart2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9.xml"/><Relationship Id="rId5" Type="http://schemas.openxmlformats.org/officeDocument/2006/relationships/chart" Target="../charts/chart18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3.xml"/><Relationship Id="rId4" Type="http://schemas.openxmlformats.org/officeDocument/2006/relationships/chart" Target="../charts/char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5.xml"/><Relationship Id="rId5" Type="http://schemas.openxmlformats.org/officeDocument/2006/relationships/image" Target="../media/image18.jpeg"/><Relationship Id="rId4" Type="http://schemas.openxmlformats.org/officeDocument/2006/relationships/chart" Target="../charts/char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chart" Target="../charts/chart27.xml"/><Relationship Id="rId4" Type="http://schemas.openxmlformats.org/officeDocument/2006/relationships/chart" Target="../charts/chart2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9.xml"/><Relationship Id="rId3" Type="http://schemas.openxmlformats.org/officeDocument/2006/relationships/image" Target="../media/image2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chart" Target="../charts/chart28.xml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0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image" Target="../media/image1.jpe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.xml"/><Relationship Id="rId5" Type="http://schemas.openxmlformats.org/officeDocument/2006/relationships/image" Target="../media/image2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.xml"/><Relationship Id="rId3" Type="http://schemas.openxmlformats.org/officeDocument/2006/relationships/chart" Target="../charts/chart6.xml"/><Relationship Id="rId7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chart" Target="../charts/char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макет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052513"/>
            <a:ext cx="914400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Прямоугольник 38"/>
          <p:cNvSpPr/>
          <p:nvPr/>
        </p:nvSpPr>
        <p:spPr>
          <a:xfrm>
            <a:off x="1" y="988574"/>
            <a:ext cx="2160223" cy="5101953"/>
          </a:xfrm>
          <a:prstGeom prst="rect">
            <a:avLst/>
          </a:prstGeom>
          <a:solidFill>
            <a:srgbClr val="111429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6170141" y="6294370"/>
            <a:ext cx="2973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28623" y="298029"/>
            <a:ext cx="647700" cy="581025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sp>
        <p:nvSpPr>
          <p:cNvPr id="74" name="Прямоугольник 73"/>
          <p:cNvSpPr/>
          <p:nvPr/>
        </p:nvSpPr>
        <p:spPr>
          <a:xfrm>
            <a:off x="1475592" y="988574"/>
            <a:ext cx="301504" cy="5101953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1" y="988574"/>
            <a:ext cx="2160223" cy="5101953"/>
          </a:xfrm>
          <a:prstGeom prst="rect">
            <a:avLst/>
          </a:prstGeom>
          <a:solidFill>
            <a:srgbClr val="111429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1" y="1249076"/>
            <a:ext cx="2160223" cy="6668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1" y="1315755"/>
            <a:ext cx="2160223" cy="6668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1" y="1788303"/>
            <a:ext cx="2160223" cy="6668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1" y="1854983"/>
            <a:ext cx="2160223" cy="6668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" y="2327531"/>
            <a:ext cx="2160223" cy="6668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1" y="2394211"/>
            <a:ext cx="2160223" cy="6668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1" y="2866759"/>
            <a:ext cx="2160223" cy="6668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1" y="2933438"/>
            <a:ext cx="2160223" cy="6668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1" y="3448022"/>
            <a:ext cx="2160223" cy="6668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1" y="3514702"/>
            <a:ext cx="2160223" cy="6668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1" y="3987249"/>
            <a:ext cx="2160223" cy="6668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1" y="4053929"/>
            <a:ext cx="2160223" cy="6668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1" y="4526478"/>
            <a:ext cx="2160223" cy="6668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1" y="4593157"/>
            <a:ext cx="2160223" cy="6668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1" y="5065705"/>
            <a:ext cx="2160223" cy="6668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>
            <a:off x="1" y="5132384"/>
            <a:ext cx="2160223" cy="6668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1" y="5669847"/>
            <a:ext cx="2160223" cy="6668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1" y="5736526"/>
            <a:ext cx="2160223" cy="6668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270028" y="988574"/>
            <a:ext cx="301504" cy="5101953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872810" y="988574"/>
            <a:ext cx="301504" cy="5101953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1475592" y="988574"/>
            <a:ext cx="301504" cy="5101953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445202" y="615463"/>
            <a:ext cx="1488272" cy="5030435"/>
            <a:chOff x="392843" y="188913"/>
            <a:chExt cx="1893793" cy="6401118"/>
          </a:xfrm>
        </p:grpSpPr>
        <p:sp>
          <p:nvSpPr>
            <p:cNvPr id="41" name="Rectangle 7"/>
            <p:cNvSpPr>
              <a:spLocks noChangeArrowheads="1"/>
            </p:cNvSpPr>
            <p:nvPr/>
          </p:nvSpPr>
          <p:spPr bwMode="auto">
            <a:xfrm>
              <a:off x="954615" y="4027792"/>
              <a:ext cx="351097" cy="25622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>
                  <a:alpha val="4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42" name="Rectangle 8"/>
            <p:cNvSpPr>
              <a:spLocks noChangeArrowheads="1"/>
            </p:cNvSpPr>
            <p:nvPr/>
          </p:nvSpPr>
          <p:spPr bwMode="auto">
            <a:xfrm>
              <a:off x="602888" y="5457831"/>
              <a:ext cx="354902" cy="285740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3" name="Rectangle 9"/>
            <p:cNvSpPr>
              <a:spLocks noChangeArrowheads="1"/>
            </p:cNvSpPr>
            <p:nvPr/>
          </p:nvSpPr>
          <p:spPr bwMode="auto">
            <a:xfrm>
              <a:off x="602888" y="188913"/>
              <a:ext cx="277505" cy="3632979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4" name="Rectangle 12"/>
            <p:cNvSpPr>
              <a:spLocks noChangeArrowheads="1"/>
            </p:cNvSpPr>
            <p:nvPr/>
          </p:nvSpPr>
          <p:spPr bwMode="auto">
            <a:xfrm>
              <a:off x="392843" y="2903212"/>
              <a:ext cx="216178" cy="924730"/>
            </a:xfrm>
            <a:prstGeom prst="rect">
              <a:avLst/>
            </a:prstGeom>
            <a:solidFill>
              <a:srgbClr val="00B0F0"/>
            </a:solidFill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5" name="Rectangle 13"/>
            <p:cNvSpPr>
              <a:spLocks noChangeArrowheads="1"/>
            </p:cNvSpPr>
            <p:nvPr/>
          </p:nvSpPr>
          <p:spPr bwMode="auto">
            <a:xfrm>
              <a:off x="1033618" y="1282825"/>
              <a:ext cx="279038" cy="2775759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6" name="Rectangle 14"/>
            <p:cNvSpPr>
              <a:spLocks noChangeArrowheads="1"/>
            </p:cNvSpPr>
            <p:nvPr/>
          </p:nvSpPr>
          <p:spPr bwMode="auto">
            <a:xfrm>
              <a:off x="880392" y="2039942"/>
              <a:ext cx="208512" cy="855650"/>
            </a:xfrm>
            <a:prstGeom prst="rect">
              <a:avLst/>
            </a:prstGeom>
            <a:solidFill>
              <a:srgbClr val="00B0F0"/>
            </a:solidFill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7" name="Rectangle 15"/>
            <p:cNvSpPr>
              <a:spLocks noChangeArrowheads="1"/>
            </p:cNvSpPr>
            <p:nvPr/>
          </p:nvSpPr>
          <p:spPr bwMode="auto">
            <a:xfrm>
              <a:off x="468084" y="828554"/>
              <a:ext cx="261903" cy="284170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8" name="Rectangle 10"/>
            <p:cNvSpPr>
              <a:spLocks noChangeArrowheads="1"/>
            </p:cNvSpPr>
            <p:nvPr/>
          </p:nvSpPr>
          <p:spPr bwMode="auto">
            <a:xfrm>
              <a:off x="809866" y="3394852"/>
              <a:ext cx="279038" cy="1502490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9" name="Rectangle 11"/>
            <p:cNvSpPr>
              <a:spLocks noChangeArrowheads="1"/>
            </p:cNvSpPr>
            <p:nvPr/>
          </p:nvSpPr>
          <p:spPr bwMode="auto">
            <a:xfrm>
              <a:off x="1521581" y="2005402"/>
              <a:ext cx="348031" cy="370362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>
                  <a:alpha val="4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0" name="Rectangle 17"/>
            <p:cNvSpPr>
              <a:spLocks noChangeArrowheads="1"/>
            </p:cNvSpPr>
            <p:nvPr/>
          </p:nvSpPr>
          <p:spPr bwMode="auto">
            <a:xfrm>
              <a:off x="1312656" y="3036892"/>
              <a:ext cx="215869" cy="285740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1" name="Rectangle 18"/>
            <p:cNvSpPr>
              <a:spLocks noChangeArrowheads="1"/>
            </p:cNvSpPr>
            <p:nvPr/>
          </p:nvSpPr>
          <p:spPr bwMode="auto">
            <a:xfrm>
              <a:off x="1869612" y="3036892"/>
              <a:ext cx="417024" cy="285740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2" name="Rectangle 16"/>
            <p:cNvSpPr>
              <a:spLocks noChangeArrowheads="1"/>
            </p:cNvSpPr>
            <p:nvPr/>
          </p:nvSpPr>
          <p:spPr bwMode="auto">
            <a:xfrm>
              <a:off x="1304773" y="4033842"/>
              <a:ext cx="215917" cy="855650"/>
            </a:xfrm>
            <a:prstGeom prst="rect">
              <a:avLst/>
            </a:prstGeom>
            <a:solidFill>
              <a:srgbClr val="00B0F0"/>
            </a:solidFill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37909" name="Text Box 21"/>
          <p:cNvSpPr txBox="1">
            <a:spLocks noChangeArrowheads="1"/>
          </p:cNvSpPr>
          <p:nvPr/>
        </p:nvSpPr>
        <p:spPr bwMode="auto">
          <a:xfrm>
            <a:off x="2437967" y="1449610"/>
            <a:ext cx="6408738" cy="4062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800" b="1" i="1" dirty="0" smtClean="0">
                <a:solidFill>
                  <a:srgbClr val="1943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Итоги деятельности</a:t>
            </a:r>
            <a:r>
              <a:rPr lang="ru-RU" sz="4800" b="1" i="1" dirty="0">
                <a:solidFill>
                  <a:srgbClr val="1943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800" b="1" i="1" dirty="0" smtClean="0">
                <a:solidFill>
                  <a:srgbClr val="1943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ГАУЗ </a:t>
            </a:r>
            <a:r>
              <a:rPr lang="ru-RU" sz="4800" b="1" i="1" dirty="0">
                <a:solidFill>
                  <a:srgbClr val="1943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РТ </a:t>
            </a:r>
            <a:r>
              <a:rPr lang="ru-RU" sz="4800" b="1" i="1" dirty="0" smtClean="0">
                <a:solidFill>
                  <a:srgbClr val="1943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«БСМП» 2014</a:t>
            </a:r>
            <a:r>
              <a:rPr lang="en-US" sz="4800" b="1" i="1" dirty="0" smtClean="0">
                <a:solidFill>
                  <a:srgbClr val="1943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800" b="1" i="1" dirty="0" smtClean="0">
                <a:solidFill>
                  <a:srgbClr val="1943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  <a:endParaRPr lang="ru-RU" sz="4400" b="1" i="1" dirty="0">
              <a:solidFill>
                <a:srgbClr val="19434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ru-RU" sz="4400" b="1" i="1" dirty="0" smtClean="0">
                <a:solidFill>
                  <a:srgbClr val="1943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4400" b="1" i="1" dirty="0">
                <a:solidFill>
                  <a:srgbClr val="1943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задачи на </a:t>
            </a:r>
            <a:r>
              <a:rPr lang="ru-RU" sz="4400" b="1" i="1" dirty="0" smtClean="0">
                <a:solidFill>
                  <a:srgbClr val="1943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2015</a:t>
            </a:r>
            <a:r>
              <a:rPr lang="en-US" sz="4400" b="1" i="1" dirty="0" smtClean="0">
                <a:solidFill>
                  <a:srgbClr val="1943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400" b="1" i="1" dirty="0" smtClean="0">
                <a:solidFill>
                  <a:srgbClr val="1943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sz="4400" b="1" i="1" dirty="0">
                <a:solidFill>
                  <a:srgbClr val="1943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TextBox 3"/>
          <p:cNvSpPr txBox="1">
            <a:spLocks/>
          </p:cNvSpPr>
          <p:nvPr/>
        </p:nvSpPr>
        <p:spPr>
          <a:xfrm>
            <a:off x="1831526" y="87473"/>
            <a:ext cx="2058253" cy="975360"/>
          </a:xfrm>
          <a:prstGeom prst="rect">
            <a:avLst/>
          </a:prstGeom>
          <a:noFill/>
        </p:spPr>
        <p:txBody>
          <a:bodyPr wrap="square" lIns="36000" tIns="0" rIns="0" bIns="0" rtlCol="0">
            <a:noAutofit/>
          </a:bodyPr>
          <a:lstStyle/>
          <a:p>
            <a:r>
              <a:rPr lang="ru-RU" sz="6300" b="1" kern="1000" spc="-45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БСМП</a:t>
            </a:r>
            <a:endParaRPr lang="ru-RU" sz="6300" b="1" kern="1000" spc="-45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64991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326659" y="6294370"/>
            <a:ext cx="2817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140043" y="335038"/>
            <a:ext cx="827078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Сезонная летальность при наиболее значимых заболеваниях</a:t>
            </a:r>
            <a:endParaRPr lang="ru-RU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52405303"/>
              </p:ext>
            </p:extLst>
          </p:nvPr>
        </p:nvGraphicFramePr>
        <p:xfrm>
          <a:off x="264187" y="976261"/>
          <a:ext cx="4670278" cy="1875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36502791"/>
              </p:ext>
            </p:extLst>
          </p:nvPr>
        </p:nvGraphicFramePr>
        <p:xfrm>
          <a:off x="264187" y="2851450"/>
          <a:ext cx="4670278" cy="19441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83176332"/>
              </p:ext>
            </p:extLst>
          </p:nvPr>
        </p:nvGraphicFramePr>
        <p:xfrm>
          <a:off x="264188" y="4795579"/>
          <a:ext cx="4670278" cy="1792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" name="Овал 2"/>
          <p:cNvSpPr/>
          <p:nvPr/>
        </p:nvSpPr>
        <p:spPr>
          <a:xfrm>
            <a:off x="589006" y="1264404"/>
            <a:ext cx="1573424" cy="477794"/>
          </a:xfrm>
          <a:prstGeom prst="ellipse">
            <a:avLst/>
          </a:prstGeom>
          <a:gradFill>
            <a:gsLst>
              <a:gs pos="0">
                <a:schemeClr val="accent2">
                  <a:tint val="100000"/>
                  <a:shade val="100000"/>
                  <a:satMod val="130000"/>
                  <a:alpha val="0"/>
                  <a:lumMod val="0"/>
                  <a:lumOff val="100000"/>
                </a:schemeClr>
              </a:gs>
              <a:gs pos="100000">
                <a:schemeClr val="bg1">
                  <a:alpha val="0"/>
                  <a:lumMod val="2000"/>
                </a:schemeClr>
              </a:gs>
            </a:gsLst>
          </a:gradFill>
          <a:ln w="38100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89005" y="3200821"/>
            <a:ext cx="1107990" cy="477794"/>
          </a:xfrm>
          <a:prstGeom prst="ellipse">
            <a:avLst/>
          </a:prstGeom>
          <a:gradFill>
            <a:gsLst>
              <a:gs pos="0">
                <a:schemeClr val="accent2">
                  <a:tint val="100000"/>
                  <a:shade val="100000"/>
                  <a:satMod val="130000"/>
                  <a:alpha val="0"/>
                  <a:lumMod val="0"/>
                  <a:lumOff val="100000"/>
                </a:schemeClr>
              </a:gs>
              <a:gs pos="100000">
                <a:schemeClr val="bg1">
                  <a:alpha val="0"/>
                  <a:lumMod val="2000"/>
                </a:schemeClr>
              </a:gs>
            </a:gsLst>
          </a:gradFill>
          <a:ln w="38100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815546" y="5233694"/>
            <a:ext cx="881449" cy="477794"/>
          </a:xfrm>
          <a:prstGeom prst="ellipse">
            <a:avLst/>
          </a:prstGeom>
          <a:gradFill>
            <a:gsLst>
              <a:gs pos="0">
                <a:schemeClr val="accent2">
                  <a:tint val="100000"/>
                  <a:shade val="100000"/>
                  <a:satMod val="130000"/>
                  <a:alpha val="0"/>
                  <a:lumMod val="0"/>
                  <a:lumOff val="100000"/>
                </a:schemeClr>
              </a:gs>
              <a:gs pos="100000">
                <a:schemeClr val="bg1">
                  <a:alpha val="0"/>
                  <a:lumMod val="2000"/>
                </a:schemeClr>
              </a:gs>
            </a:gsLst>
          </a:gradFill>
          <a:ln w="38100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3295135" y="5246829"/>
            <a:ext cx="881449" cy="477794"/>
          </a:xfrm>
          <a:prstGeom prst="ellipse">
            <a:avLst/>
          </a:prstGeom>
          <a:gradFill>
            <a:gsLst>
              <a:gs pos="0">
                <a:schemeClr val="accent2">
                  <a:tint val="100000"/>
                  <a:shade val="100000"/>
                  <a:satMod val="130000"/>
                  <a:alpha val="0"/>
                  <a:lumMod val="0"/>
                  <a:lumOff val="100000"/>
                </a:schemeClr>
              </a:gs>
              <a:gs pos="100000">
                <a:schemeClr val="bg1">
                  <a:alpha val="0"/>
                  <a:lumMod val="2000"/>
                </a:schemeClr>
              </a:gs>
            </a:gsLst>
          </a:gradFill>
          <a:ln w="38100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96247" y="2188918"/>
            <a:ext cx="4065376" cy="27960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1860" y="2916194"/>
            <a:ext cx="2927068" cy="195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99490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262891" y="6294370"/>
            <a:ext cx="2881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09600" y="314325"/>
            <a:ext cx="746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Сосудистая хирургия</a:t>
            </a:r>
            <a:endParaRPr lang="ru-RU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73945" y="1159605"/>
            <a:ext cx="8712623" cy="4665769"/>
            <a:chOff x="88900" y="1165941"/>
            <a:chExt cx="8712623" cy="4665769"/>
          </a:xfrm>
        </p:grpSpPr>
        <p:pic>
          <p:nvPicPr>
            <p:cNvPr id="7" name="Picture 37" descr="IMG_087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3923" y="3088510"/>
              <a:ext cx="3657600" cy="27432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8" descr="DSCF601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4900" y="1220601"/>
              <a:ext cx="3429000" cy="21859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28"/>
            <p:cNvSpPr txBox="1">
              <a:spLocks noChangeArrowheads="1"/>
            </p:cNvSpPr>
            <p:nvPr/>
          </p:nvSpPr>
          <p:spPr bwMode="auto">
            <a:xfrm>
              <a:off x="443441" y="1165941"/>
              <a:ext cx="42672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ru-RU"/>
              </a:defPPr>
              <a:lvl1pPr algn="ctr">
                <a:defRPr sz="16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Динамика операций на сосудах </a:t>
              </a:r>
            </a:p>
          </p:txBody>
        </p:sp>
        <p:graphicFrame>
          <p:nvGraphicFramePr>
            <p:cNvPr id="10" name="Object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348624925"/>
                </p:ext>
              </p:extLst>
            </p:nvPr>
          </p:nvGraphicFramePr>
          <p:xfrm>
            <a:off x="88900" y="1937384"/>
            <a:ext cx="4621741" cy="359981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11" name="TextBox 10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697062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макет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052513"/>
            <a:ext cx="914400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262891" y="6294370"/>
            <a:ext cx="2881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09600" y="314325"/>
            <a:ext cx="746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Кардиохирургия</a:t>
            </a:r>
            <a:endParaRPr lang="ru-RU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2586679" y="1159207"/>
            <a:ext cx="425026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Показатели отделения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2011-2014 гг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8" name="Picture 2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672004" y="2504303"/>
            <a:ext cx="3342791" cy="2351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r>
              <a:rPr lang="ru-RU" dirty="0" smtClean="0"/>
              <a:t>2</a:t>
            </a:r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3710781307"/>
              </p:ext>
            </p:extLst>
          </p:nvPr>
        </p:nvGraphicFramePr>
        <p:xfrm>
          <a:off x="307262" y="3718920"/>
          <a:ext cx="2279417" cy="2097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16309028"/>
              </p:ext>
            </p:extLst>
          </p:nvPr>
        </p:nvGraphicFramePr>
        <p:xfrm>
          <a:off x="258007" y="1592566"/>
          <a:ext cx="2279417" cy="1500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09470904"/>
              </p:ext>
            </p:extLst>
          </p:nvPr>
        </p:nvGraphicFramePr>
        <p:xfrm>
          <a:off x="6327540" y="1685369"/>
          <a:ext cx="2390519" cy="1407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2" name="Диаграмма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08895424"/>
              </p:ext>
            </p:extLst>
          </p:nvPr>
        </p:nvGraphicFramePr>
        <p:xfrm>
          <a:off x="6289358" y="3619328"/>
          <a:ext cx="2702009" cy="1981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xmlns="" val="35088992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pic>
        <p:nvPicPr>
          <p:cNvPr id="12" name="Picture 4" descr="макет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11892" y="1250040"/>
            <a:ext cx="8732107" cy="4842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474941" y="6294370"/>
            <a:ext cx="2669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97306" y="285750"/>
            <a:ext cx="5913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Хирургическое отделение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26983832"/>
              </p:ext>
            </p:extLst>
          </p:nvPr>
        </p:nvGraphicFramePr>
        <p:xfrm>
          <a:off x="181233" y="3156664"/>
          <a:ext cx="8608540" cy="318802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614327"/>
                <a:gridCol w="631680"/>
                <a:gridCol w="627040"/>
                <a:gridCol w="974603"/>
                <a:gridCol w="577861"/>
                <a:gridCol w="772564"/>
                <a:gridCol w="788525"/>
                <a:gridCol w="707922"/>
                <a:gridCol w="628923"/>
                <a:gridCol w="603736"/>
                <a:gridCol w="681359"/>
              </a:tblGrid>
              <a:tr h="260481">
                <a:tc rowSpan="3"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Диагноз</a:t>
                      </a:r>
                      <a:endParaRPr lang="ru-RU" sz="1800" i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4BACC6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Абсолютные данные</a:t>
                      </a:r>
                      <a:endParaRPr lang="ru-RU" sz="1200" i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48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6000"/>
                            <a:lumOff val="44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2010</a:t>
                      </a:r>
                      <a:endParaRPr lang="ru-RU" sz="1200" b="1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2011</a:t>
                      </a:r>
                      <a:endParaRPr lang="ru-RU" sz="1200" b="1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2012</a:t>
                      </a:r>
                      <a:endParaRPr lang="ru-RU" sz="1200" b="1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2013</a:t>
                      </a:r>
                      <a:endParaRPr lang="ru-RU" sz="1200" b="1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2014</a:t>
                      </a:r>
                      <a:endParaRPr lang="ru-RU" sz="1200" b="1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621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6000"/>
                            <a:lumOff val="44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Всего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летальность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Всего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летальность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Всего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летальность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Всего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летальность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Всего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летальность</a:t>
                      </a:r>
                      <a:endParaRPr lang="ru-RU" sz="900" dirty="0"/>
                    </a:p>
                  </a:txBody>
                  <a:tcPr/>
                </a:tc>
              </a:tr>
              <a:tr h="520961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Язва желудка</a:t>
                      </a:r>
                      <a:r>
                        <a:rPr lang="ru-RU" sz="1000" baseline="0" dirty="0" smtClean="0"/>
                        <a:t> и 12 перстной кишки с кровотечением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199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158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201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169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196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</a:t>
                      </a:r>
                      <a:endParaRPr lang="ru-RU" sz="1000" dirty="0"/>
                    </a:p>
                  </a:txBody>
                  <a:tcPr anchor="ctr"/>
                </a:tc>
              </a:tr>
              <a:tr h="66567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Язва желудка</a:t>
                      </a:r>
                      <a:r>
                        <a:rPr lang="ru-RU" sz="1000" baseline="0" dirty="0" smtClean="0"/>
                        <a:t> и 12 перстной кишки с прободением</a:t>
                      </a:r>
                      <a:endParaRPr lang="ru-RU" sz="1000" dirty="0" smtClean="0"/>
                    </a:p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73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54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54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63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</a:t>
                      </a:r>
                      <a:endParaRPr lang="ru-RU" sz="1000" dirty="0"/>
                    </a:p>
                  </a:txBody>
                  <a:tcPr anchor="ctr"/>
                </a:tc>
              </a:tr>
              <a:tr h="406742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Желудочно-кишечное кровотечение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98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90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104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31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54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</a:t>
                      </a:r>
                      <a:endParaRPr lang="ru-RU" sz="1000" dirty="0"/>
                    </a:p>
                  </a:txBody>
                  <a:tcPr anchor="ctr"/>
                </a:tc>
              </a:tr>
              <a:tr h="406742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Острый панкреатит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428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515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14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377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15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592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18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688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18</a:t>
                      </a:r>
                      <a:endParaRPr lang="ru-RU" sz="1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2248930" y="901853"/>
            <a:ext cx="46461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Динамика летальности хирургического отделения</a:t>
            </a:r>
            <a:endParaRPr lang="ru-RU" sz="1400" dirty="0"/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92947480"/>
              </p:ext>
            </p:extLst>
          </p:nvPr>
        </p:nvGraphicFramePr>
        <p:xfrm>
          <a:off x="362464" y="1175788"/>
          <a:ext cx="3764693" cy="214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51971443"/>
              </p:ext>
            </p:extLst>
          </p:nvPr>
        </p:nvGraphicFramePr>
        <p:xfrm>
          <a:off x="4567882" y="1250040"/>
          <a:ext cx="3814117" cy="176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788992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262891" y="6294370"/>
            <a:ext cx="2881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09600" y="314325"/>
            <a:ext cx="746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Онкологическое отделение</a:t>
            </a:r>
            <a:endParaRPr lang="ru-RU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C:\Users\Admin\Desktop\Рисунок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3357" y="1012912"/>
            <a:ext cx="3448707" cy="2437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4876800" y="926105"/>
            <a:ext cx="3624146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Пролечено больных</a:t>
            </a:r>
          </a:p>
        </p:txBody>
      </p:sp>
      <p:graphicFrame>
        <p:nvGraphicFramePr>
          <p:cNvPr id="8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75704255"/>
              </p:ext>
            </p:extLst>
          </p:nvPr>
        </p:nvGraphicFramePr>
        <p:xfrm>
          <a:off x="4408660" y="1262655"/>
          <a:ext cx="4474934" cy="2176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257800" y="3557762"/>
            <a:ext cx="3539447" cy="2350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71310929"/>
              </p:ext>
            </p:extLst>
          </p:nvPr>
        </p:nvGraphicFramePr>
        <p:xfrm>
          <a:off x="141133" y="3300567"/>
          <a:ext cx="5116667" cy="2677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r>
              <a:rPr lang="ru-RU" dirty="0" smtClean="0"/>
              <a:t>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891174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pic>
        <p:nvPicPr>
          <p:cNvPr id="28" name="Picture 4" descr="макет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030949"/>
            <a:ext cx="914400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6277232" y="6294370"/>
            <a:ext cx="2866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3653" y="329983"/>
            <a:ext cx="7941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</a:rPr>
              <a:t>Гемодиализ</a:t>
            </a:r>
            <a:endParaRPr lang="ru-RU" sz="2400" i="1" dirty="0">
              <a:solidFill>
                <a:schemeClr val="bg1"/>
              </a:solidFill>
            </a:endParaRPr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xmlns="" val="2200722082"/>
              </p:ext>
            </p:extLst>
          </p:nvPr>
        </p:nvGraphicFramePr>
        <p:xfrm>
          <a:off x="197708" y="1070060"/>
          <a:ext cx="4580238" cy="29443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72" name="Диаграмма 2071"/>
          <p:cNvGraphicFramePr/>
          <p:nvPr>
            <p:extLst>
              <p:ext uri="{D42A27DB-BD31-4B8C-83A1-F6EECF244321}">
                <p14:modId xmlns:p14="http://schemas.microsoft.com/office/powerpoint/2010/main" xmlns="" val="1909973604"/>
              </p:ext>
            </p:extLst>
          </p:nvPr>
        </p:nvGraphicFramePr>
        <p:xfrm>
          <a:off x="4707193" y="979379"/>
          <a:ext cx="4170982" cy="3854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73" name="TextBox 2072"/>
          <p:cNvSpPr txBox="1"/>
          <p:nvPr/>
        </p:nvSpPr>
        <p:spPr>
          <a:xfrm>
            <a:off x="1005016" y="2578443"/>
            <a:ext cx="41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176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975021" y="2574322"/>
            <a:ext cx="41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244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945026" y="2574323"/>
            <a:ext cx="41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282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950042" y="2574323"/>
            <a:ext cx="41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303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002956" y="2122558"/>
            <a:ext cx="41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881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849393" y="1764678"/>
            <a:ext cx="537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1587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938332" y="1770970"/>
            <a:ext cx="5807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1579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991234" y="1658605"/>
            <a:ext cx="5807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1732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105647" y="2717561"/>
            <a:ext cx="4118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488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176054" y="1984058"/>
            <a:ext cx="502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2152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139496" y="3421379"/>
            <a:ext cx="3470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275039" y="3282879"/>
            <a:ext cx="731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r>
              <a:rPr lang="ru-RU" dirty="0" smtClean="0"/>
              <a:t>5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002" y="4248919"/>
            <a:ext cx="4956048" cy="18288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792" y="4233811"/>
            <a:ext cx="1822601" cy="1822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86134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pic>
        <p:nvPicPr>
          <p:cNvPr id="26" name="Picture 4" descr="макет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052513"/>
            <a:ext cx="914400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6310184" y="6294370"/>
            <a:ext cx="2833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2895600" y="304800"/>
            <a:ext cx="4343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Приемное отделение</a:t>
            </a:r>
          </a:p>
        </p:txBody>
      </p:sp>
      <p:graphicFrame>
        <p:nvGraphicFramePr>
          <p:cNvPr id="22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26152612"/>
              </p:ext>
            </p:extLst>
          </p:nvPr>
        </p:nvGraphicFramePr>
        <p:xfrm>
          <a:off x="609600" y="1488401"/>
          <a:ext cx="4084829" cy="194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990600" y="1096296"/>
            <a:ext cx="3124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Число поступивших в ПДО</a:t>
            </a:r>
          </a:p>
        </p:txBody>
      </p:sp>
      <p:pic>
        <p:nvPicPr>
          <p:cNvPr id="30" name="Picture 17" descr="IMG_0449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2000" y="3733800"/>
            <a:ext cx="3002949" cy="2090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9" descr="IMG_0453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5250180" y="1096296"/>
            <a:ext cx="2744289" cy="21170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r>
              <a:rPr lang="ru-RU" dirty="0" smtClean="0"/>
              <a:t>6</a:t>
            </a:r>
            <a:endParaRPr lang="ru-RU" dirty="0"/>
          </a:p>
        </p:txBody>
      </p:sp>
      <p:graphicFrame>
        <p:nvGraphicFramePr>
          <p:cNvPr id="1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4140282"/>
              </p:ext>
            </p:extLst>
          </p:nvPr>
        </p:nvGraphicFramePr>
        <p:xfrm>
          <a:off x="4694428" y="3844441"/>
          <a:ext cx="4220971" cy="2156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250180" y="3363685"/>
            <a:ext cx="32539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Диагностика по приемному отделению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xmlns="" val="39368599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pic>
        <p:nvPicPr>
          <p:cNvPr id="26" name="Picture 4" descr="макет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052513"/>
            <a:ext cx="914400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6792684" y="6294370"/>
            <a:ext cx="2351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http://bsmp.tatar.ru</a:t>
            </a:r>
            <a:r>
              <a:rPr lang="en-US" b="1" u="sng" dirty="0" smtClean="0">
                <a:solidFill>
                  <a:schemeClr val="bg1"/>
                </a:solidFill>
              </a:rPr>
              <a:t>/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3444" y="287339"/>
            <a:ext cx="80505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Диагностическая служба</a:t>
            </a:r>
          </a:p>
          <a:p>
            <a:pPr algn="ctr"/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18272979"/>
              </p:ext>
            </p:extLst>
          </p:nvPr>
        </p:nvGraphicFramePr>
        <p:xfrm>
          <a:off x="90617" y="1058279"/>
          <a:ext cx="8948930" cy="5622895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2454877"/>
                <a:gridCol w="1299940"/>
                <a:gridCol w="1144394"/>
                <a:gridCol w="1119475"/>
                <a:gridCol w="1465122"/>
                <a:gridCol w="1465122"/>
              </a:tblGrid>
              <a:tr h="29775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Отделения</a:t>
                      </a:r>
                      <a:endParaRPr lang="ru-RU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 исследований 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9775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/>
                </a:tc>
              </a:tr>
              <a:tr h="52107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КДЛ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mtClean="0"/>
                        <a:t>1,11 </a:t>
                      </a:r>
                      <a:r>
                        <a:rPr lang="ru-RU" dirty="0" smtClean="0"/>
                        <a:t>млн.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2,3 млн.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5,4 млн.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7,2 млн.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7,2 млн.</a:t>
                      </a:r>
                      <a:endParaRPr lang="ru-RU" dirty="0"/>
                    </a:p>
                  </a:txBody>
                  <a:tcPr/>
                </a:tc>
              </a:tr>
              <a:tr h="52107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Функциональная диагностика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17,7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43,6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50,6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51,5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67,3 тыс.</a:t>
                      </a:r>
                      <a:endParaRPr lang="ru-RU" dirty="0"/>
                    </a:p>
                  </a:txBody>
                  <a:tcPr/>
                </a:tc>
              </a:tr>
              <a:tr h="52107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Эндоскопия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4,8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7,7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8,8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7,2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8,0 тыс.</a:t>
                      </a:r>
                      <a:endParaRPr lang="ru-RU" dirty="0"/>
                    </a:p>
                  </a:txBody>
                  <a:tcPr/>
                </a:tc>
              </a:tr>
              <a:tr h="52107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Рентгенодиагностика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49,0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58,3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64,0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74,7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71,4 тыс.</a:t>
                      </a:r>
                      <a:endParaRPr lang="ru-RU" dirty="0"/>
                    </a:p>
                  </a:txBody>
                  <a:tcPr/>
                </a:tc>
              </a:tr>
              <a:tr h="29775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МРТ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3,0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6,5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5,9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5,1 тыс.</a:t>
                      </a:r>
                      <a:endParaRPr lang="ru-RU" dirty="0"/>
                    </a:p>
                  </a:txBody>
                  <a:tcPr/>
                </a:tc>
              </a:tr>
              <a:tr h="52107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КТ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8,9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21,0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24,3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24,7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28,6 тыс.</a:t>
                      </a:r>
                      <a:endParaRPr lang="ru-RU" dirty="0"/>
                    </a:p>
                  </a:txBody>
                  <a:tcPr/>
                </a:tc>
              </a:tr>
              <a:tr h="52107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УЗИ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29,9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35,4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44,4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61,15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61,4 тыс.</a:t>
                      </a:r>
                      <a:endParaRPr lang="ru-RU" dirty="0"/>
                    </a:p>
                  </a:txBody>
                  <a:tcPr/>
                </a:tc>
              </a:tr>
              <a:tr h="52107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Радиоизотопная диагностика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783</a:t>
                      </a:r>
                      <a:endParaRPr lang="ru-RU" dirty="0"/>
                    </a:p>
                  </a:txBody>
                  <a:tcPr/>
                </a:tc>
              </a:tr>
              <a:tr h="521075"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Рентгеноэндоваскулярная</a:t>
                      </a:r>
                      <a:r>
                        <a:rPr lang="ru-RU" dirty="0" smtClean="0"/>
                        <a:t> диагностика</a:t>
                      </a:r>
                      <a:endParaRPr lang="ru-RU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2,0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2,1 тыс.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2,1 тыс.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726833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pic>
        <p:nvPicPr>
          <p:cNvPr id="16" name="Picture 4" descr="макет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052513"/>
            <a:ext cx="914400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285470" y="6294370"/>
            <a:ext cx="2858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219075"/>
            <a:ext cx="8267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Простой медицинского оборудования за 2014 год</a:t>
            </a:r>
            <a:endParaRPr lang="ru-RU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462870065"/>
              </p:ext>
            </p:extLst>
          </p:nvPr>
        </p:nvGraphicFramePr>
        <p:xfrm>
          <a:off x="-148281" y="1052512"/>
          <a:ext cx="6186616" cy="5040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3585859241"/>
              </p:ext>
            </p:extLst>
          </p:nvPr>
        </p:nvGraphicFramePr>
        <p:xfrm>
          <a:off x="5148649" y="1861751"/>
          <a:ext cx="3550508" cy="31049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 flipH="1">
            <a:off x="6524368" y="3089189"/>
            <a:ext cx="82378" cy="14828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7669427" y="3060356"/>
            <a:ext cx="0" cy="32127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18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750147" y="5541739"/>
            <a:ext cx="5630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prstClr val="black"/>
                </a:solidFill>
                <a:latin typeface="Calibri"/>
              </a:rPr>
              <a:t>* Ремонтные работы произведены на 6,1 млн. руб.</a:t>
            </a:r>
            <a:endParaRPr lang="ru-RU" b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38619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pic>
        <p:nvPicPr>
          <p:cNvPr id="12" name="Picture 4" descr="макет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052513"/>
            <a:ext cx="914400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301946" y="6294370"/>
            <a:ext cx="2842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8125" y="155329"/>
            <a:ext cx="79057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Основные экономические показатели деятельности ГАУЗ РТ </a:t>
            </a:r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«БСМП» </a:t>
            </a: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2012-2014</a:t>
            </a:r>
            <a:r>
              <a:rPr lang="en-US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гг</a:t>
            </a: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19</a:t>
            </a:r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42718359"/>
              </p:ext>
            </p:extLst>
          </p:nvPr>
        </p:nvGraphicFramePr>
        <p:xfrm>
          <a:off x="518984" y="1171157"/>
          <a:ext cx="8353167" cy="4875922"/>
        </p:xfrm>
        <a:graphic>
          <a:graphicData uri="http://schemas.openxmlformats.org/drawingml/2006/table">
            <a:tbl>
              <a:tblPr/>
              <a:tblGrid>
                <a:gridCol w="461319"/>
                <a:gridCol w="3064475"/>
                <a:gridCol w="748147"/>
                <a:gridCol w="780897"/>
                <a:gridCol w="696929"/>
                <a:gridCol w="612962"/>
                <a:gridCol w="711520"/>
                <a:gridCol w="634599"/>
                <a:gridCol w="642319"/>
              </a:tblGrid>
              <a:tr h="3205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Наименования показателя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Ед.изм.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2012 г.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2012 г. в % к 2011 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2013 г.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2013 г. в % к 2012 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2014 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2014 г. в % к 2013 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</a:tr>
              <a:tr h="2403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Среднегодовая стоимость основных средств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1 041 020,8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355,7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1 362 750,3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130,9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1 544 282,2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113,3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23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2.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Объем реализации продукции (услуг) всего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к\день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198 323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117,8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193 280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97,5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195 988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101,4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1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посещ.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112 382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97,2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112 982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100,5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106 551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94,3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92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3.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Объем финансового обеспечения развития учреждения в рамках ПГГ оказания гражданам  РФ бесплатной медицинской помощи на территории РТ, всего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803 602,4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136,0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927 678,6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115,4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982 699,2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105,9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193">
                <a:tc rowSpan="6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-Средства ОМС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641 542,4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124,3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739 809,9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115,3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812 609,8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109,8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1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1" u="none" strike="noStrike" dirty="0">
                          <a:effectLst/>
                          <a:latin typeface="Times New Roman" panose="02020603050405020304" pitchFamily="18" charset="0"/>
                        </a:rPr>
                        <a:t>в </a:t>
                      </a:r>
                      <a:r>
                        <a:rPr lang="ru-RU" sz="900" b="0" i="1" u="none" strike="noStrike" dirty="0" err="1">
                          <a:effectLst/>
                          <a:latin typeface="Times New Roman" panose="02020603050405020304" pitchFamily="18" charset="0"/>
                        </a:rPr>
                        <a:t>т.ч</a:t>
                      </a:r>
                      <a:r>
                        <a:rPr lang="ru-RU" sz="900" b="0" i="1" u="none" strike="noStrike" dirty="0">
                          <a:effectLst/>
                          <a:latin typeface="Times New Roman" panose="02020603050405020304" pitchFamily="18" charset="0"/>
                        </a:rPr>
                        <a:t>. Стационар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588 111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124,7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586 047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99,6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660 080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112,6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1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1" u="none" strike="noStrike" dirty="0">
                          <a:effectLst/>
                          <a:latin typeface="Times New Roman" panose="02020603050405020304" pitchFamily="18" charset="0"/>
                        </a:rPr>
                        <a:t>          АПП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1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53 431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120,5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136 244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255,0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137 535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100,9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1" u="none" strike="noStrike" dirty="0">
                          <a:effectLst/>
                          <a:latin typeface="Times New Roman" panose="02020603050405020304" pitchFamily="18" charset="0"/>
                        </a:rPr>
                        <a:t>          Дневной стационар на базе ПДО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1" u="none" strike="noStrike">
                          <a:effectLst/>
                          <a:latin typeface="Times New Roman" panose="02020603050405020304" pitchFamily="18" charset="0"/>
                        </a:rPr>
                        <a:t>пац\дни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17 519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14 995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85,6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1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 -Бюджет субъекта РФ (ВМП)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158 494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221,3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184 107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116,2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166 140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90,2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 -Средства Республиканского бюджета (перит.диализ)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3 565,6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106,0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3 761,5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105,5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3 949,6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105,0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193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4.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Количество коек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койки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600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114,5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600,0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600,0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193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5.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Средние затраты на 1 койку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1 244,3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120,0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1 283,6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103,2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1 377,0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107,3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782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6.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Количество пролеченных больных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17 429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112,8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18 551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106,4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19 101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103,0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7.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Стоимость  лечения   1 пролеченного больного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45,90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120,6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49,80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108,5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51,24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102,9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782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8.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Средняя занятость койки в стационаре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к\день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330,5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102,9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322,1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97,5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326,6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101,4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193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9.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Средние затраты на 1 к\день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руб.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3 764,6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116,6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3 984,6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105,8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4 215,7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105,8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Среднемесячная заработная плата одного работающего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тыс.руб</a:t>
                      </a:r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22 578,69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160,9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25 059,55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111,0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26 440,0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105,5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11.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Среднемесячная заработная плата врача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руб.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36 615,81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128,95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44 435,55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121,36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46 908,37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105,56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12.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Среднемесячная заработная плата среднего мед.персонала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руб.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19 705,15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120,57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22 867,99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116,05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24 670,85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107,88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3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13.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Среднемесячная заработная плата младшего мед.персонала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</a:rPr>
                        <a:t>руб.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9 554,06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110,17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13 865,38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145,13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15 059,73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108,61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447504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pic>
        <p:nvPicPr>
          <p:cNvPr id="14" name="Picture 4" descr="макет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052513"/>
            <a:ext cx="914400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252519" y="6294370"/>
            <a:ext cx="2891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1600200" y="276225"/>
            <a:ext cx="54102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Миссия ГАУЗ РТ 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«БСМП»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://bsmp.tatarstan.ru/file/DSC_5671_nn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1005" y="1001644"/>
            <a:ext cx="7047470" cy="507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502719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pic>
        <p:nvPicPr>
          <p:cNvPr id="16" name="Picture 4" descr="макет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903" y="1052513"/>
            <a:ext cx="8756822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367849" y="6294370"/>
            <a:ext cx="2776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903" y="73136"/>
            <a:ext cx="82677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Потеря от штрафных санкций </a:t>
            </a:r>
          </a:p>
          <a:p>
            <a:pPr algn="ctr"/>
            <a:r>
              <a:rPr lang="ru-RU" sz="2000" b="1" i="1" dirty="0" smtClean="0">
                <a:solidFill>
                  <a:schemeClr val="bg1"/>
                </a:solidFill>
              </a:rPr>
              <a:t>СТРАХОВЫХ </a:t>
            </a:r>
            <a:r>
              <a:rPr lang="ru-RU" sz="2000" b="1" i="1" dirty="0">
                <a:solidFill>
                  <a:schemeClr val="bg1"/>
                </a:solidFill>
              </a:rPr>
              <a:t>КОМПАНИЙ в %  </a:t>
            </a:r>
            <a:r>
              <a:rPr lang="en-US" sz="2000" b="1" i="1" dirty="0">
                <a:solidFill>
                  <a:schemeClr val="bg1"/>
                </a:solidFill>
              </a:rPr>
              <a:t/>
            </a:r>
            <a:br>
              <a:rPr lang="en-US" sz="2000" b="1" i="1" dirty="0">
                <a:solidFill>
                  <a:schemeClr val="bg1"/>
                </a:solidFill>
              </a:rPr>
            </a:br>
            <a:r>
              <a:rPr lang="ru-RU" sz="2000" b="1" i="1" dirty="0">
                <a:solidFill>
                  <a:schemeClr val="bg1"/>
                </a:solidFill>
              </a:rPr>
              <a:t>за 2005 – 2014 годы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r>
              <a:rPr lang="ru-RU" dirty="0" smtClean="0"/>
              <a:t>0</a:t>
            </a:r>
            <a:endParaRPr lang="ru-RU" dirty="0"/>
          </a:p>
        </p:txBody>
      </p:sp>
      <p:pic>
        <p:nvPicPr>
          <p:cNvPr id="1026" name="Picture 2" descr="&amp;Kcy;&amp;acy;&amp;rcy;&amp;tcy;&amp;icy;&amp;ncy;&amp;kcy;&amp;acy; &amp;dcy;&amp;ncy;&amp;yacy;. &amp;Gcy;&amp;rcy;&amp;ucy;&amp;scy;&amp;tcy;&amp;ncy;&amp;acy;&amp;yacy;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2731" y="2067697"/>
            <a:ext cx="3029994" cy="3398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24" name="Диаграмма 1023"/>
          <p:cNvGraphicFramePr/>
          <p:nvPr>
            <p:extLst>
              <p:ext uri="{D42A27DB-BD31-4B8C-83A1-F6EECF244321}">
                <p14:modId xmlns:p14="http://schemas.microsoft.com/office/powerpoint/2010/main" xmlns="" val="1117431748"/>
              </p:ext>
            </p:extLst>
          </p:nvPr>
        </p:nvGraphicFramePr>
        <p:xfrm>
          <a:off x="362465" y="1703451"/>
          <a:ext cx="5173362" cy="3544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6054664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07911139"/>
              </p:ext>
            </p:extLst>
          </p:nvPr>
        </p:nvGraphicFramePr>
        <p:xfrm>
          <a:off x="1221778" y="1744177"/>
          <a:ext cx="6505371" cy="2840564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42232"/>
                <a:gridCol w="2939801"/>
                <a:gridCol w="649354"/>
                <a:gridCol w="2373984"/>
              </a:tblGrid>
              <a:tr h="663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№ места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Отделение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КР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Индикатор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отставания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3316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</a:t>
                      </a:r>
                      <a:endParaRPr lang="ru-RU" sz="1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клинико-диагностическая лаборатория </a:t>
                      </a:r>
                      <a:endParaRPr lang="ru-RU" sz="1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0,96</a:t>
                      </a:r>
                      <a:endParaRPr lang="ru-RU" sz="1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</a:rPr>
                        <a:t>К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3316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4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анестезиология</a:t>
                      </a:r>
                      <a:endParaRPr lang="ru-RU" sz="14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0,93</a:t>
                      </a:r>
                      <a:endParaRPr lang="ru-RU" sz="14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</a:rPr>
                        <a:t>К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3480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3</a:t>
                      </a:r>
                      <a:endParaRPr lang="ru-RU" sz="1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онкологическое</a:t>
                      </a:r>
                      <a:endParaRPr lang="ru-RU" sz="14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0,93</a:t>
                      </a:r>
                      <a:endParaRPr lang="ru-RU" sz="14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2"/>
                          </a:solidFill>
                          <a:effectLst/>
                        </a:rPr>
                        <a:t>К</a:t>
                      </a:r>
                      <a:r>
                        <a:rPr lang="en-US" sz="1400" dirty="0" smtClean="0">
                          <a:solidFill>
                            <a:schemeClr val="accent2"/>
                          </a:solidFill>
                          <a:effectLst/>
                        </a:rPr>
                        <a:t>,</a:t>
                      </a:r>
                      <a:r>
                        <a:rPr lang="ru-RU" sz="1400" dirty="0" smtClean="0">
                          <a:solidFill>
                            <a:schemeClr val="accent2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3316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4</a:t>
                      </a:r>
                      <a:endParaRPr lang="ru-RU" sz="1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кардиохирургия</a:t>
                      </a:r>
                      <a:endParaRPr lang="ru-RU" sz="1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0,89</a:t>
                      </a:r>
                      <a:endParaRPr lang="ru-RU" sz="14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2"/>
                          </a:solidFill>
                          <a:effectLst/>
                        </a:rPr>
                        <a:t>К</a:t>
                      </a:r>
                      <a:r>
                        <a:rPr lang="en-US" sz="1400" dirty="0" smtClean="0">
                          <a:solidFill>
                            <a:schemeClr val="accent2"/>
                          </a:solidFill>
                          <a:effectLst/>
                        </a:rPr>
                        <a:t>,</a:t>
                      </a:r>
                      <a:r>
                        <a:rPr lang="ru-RU" sz="1400" dirty="0" smtClean="0">
                          <a:solidFill>
                            <a:schemeClr val="accent2"/>
                          </a:solidFill>
                          <a:effectLst/>
                        </a:rPr>
                        <a:t>О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407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</a:t>
                      </a:r>
                      <a:endParaRPr lang="ru-RU" sz="1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Ангиорентгенхирургическое </a:t>
                      </a:r>
                      <a:endParaRPr lang="ru-RU" sz="14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0,87</a:t>
                      </a:r>
                      <a:endParaRPr lang="ru-RU" sz="14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2"/>
                          </a:solidFill>
                          <a:effectLst/>
                        </a:rPr>
                        <a:t>К</a:t>
                      </a:r>
                      <a:r>
                        <a:rPr lang="en-US" sz="1400" dirty="0" smtClean="0">
                          <a:solidFill>
                            <a:schemeClr val="accent2"/>
                          </a:solidFill>
                          <a:effectLst/>
                        </a:rPr>
                        <a:t>,</a:t>
                      </a:r>
                      <a:r>
                        <a:rPr lang="ru-RU" sz="1400" dirty="0" smtClean="0">
                          <a:solidFill>
                            <a:schemeClr val="accent2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3316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</a:t>
                      </a:r>
                      <a:endParaRPr lang="ru-RU" sz="1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ОФД</a:t>
                      </a:r>
                      <a:endParaRPr lang="ru-RU" sz="14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0,87</a:t>
                      </a:r>
                      <a:endParaRPr lang="ru-RU" sz="1400" b="1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2"/>
                          </a:solidFill>
                          <a:effectLst/>
                        </a:rPr>
                        <a:t>К</a:t>
                      </a:r>
                      <a:r>
                        <a:rPr lang="en-US" sz="1400" dirty="0" smtClean="0">
                          <a:solidFill>
                            <a:schemeClr val="accent2"/>
                          </a:solidFill>
                          <a:effectLst/>
                        </a:rPr>
                        <a:t>,</a:t>
                      </a:r>
                      <a:r>
                        <a:rPr lang="ru-RU" sz="1400" dirty="0" smtClean="0">
                          <a:solidFill>
                            <a:schemeClr val="accent2"/>
                          </a:solidFill>
                          <a:effectLst/>
                        </a:rPr>
                        <a:t>И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48726" y="1277079"/>
            <a:ext cx="7312793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dirty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    </a:t>
            </a:r>
            <a:r>
              <a:rPr lang="ru-RU" altLang="ru-RU" b="1" dirty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Зона управляемости и успешного развития (1,0-0,85)</a:t>
            </a:r>
            <a:endParaRPr lang="ru-RU" altLang="ru-RU" dirty="0">
              <a:latin typeface="Arial" panose="020B0604020202020204" pitchFamily="34" charset="0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1350" dirty="0"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450227" y="6294370"/>
            <a:ext cx="2693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313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solidFill>
                  <a:schemeClr val="bg1"/>
                </a:solidFill>
              </a:rPr>
              <a:t>Рейтинговая оценка деятельности отделений </a:t>
            </a:r>
            <a:r>
              <a:rPr lang="ru-RU" sz="1800" dirty="0">
                <a:solidFill>
                  <a:schemeClr val="bg1"/>
                </a:solidFill>
              </a:rPr>
              <a:t/>
            </a:r>
            <a:br>
              <a:rPr lang="ru-RU" sz="1800" dirty="0">
                <a:solidFill>
                  <a:schemeClr val="bg1"/>
                </a:solidFill>
              </a:rPr>
            </a:br>
            <a:r>
              <a:rPr lang="ru-RU" sz="1800" b="1" dirty="0">
                <a:solidFill>
                  <a:schemeClr val="bg1"/>
                </a:solidFill>
              </a:rPr>
              <a:t> по коэффициенту результативности за 2014 год</a:t>
            </a: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r>
              <a:rPr lang="ru-RU" dirty="0"/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82346" y="4698090"/>
            <a:ext cx="537930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/>
                </a:solidFill>
              </a:rPr>
              <a:t>О</a:t>
            </a:r>
            <a:r>
              <a:rPr lang="ru-RU" sz="1400" dirty="0" smtClean="0"/>
              <a:t> – показатели по основной деятельности</a:t>
            </a:r>
          </a:p>
          <a:p>
            <a:r>
              <a:rPr lang="ru-RU" sz="1400" dirty="0" smtClean="0">
                <a:solidFill>
                  <a:schemeClr val="accent2"/>
                </a:solidFill>
              </a:rPr>
              <a:t>К</a:t>
            </a:r>
            <a:r>
              <a:rPr lang="ru-RU" sz="1400" dirty="0"/>
              <a:t> –</a:t>
            </a:r>
            <a:r>
              <a:rPr lang="ru-RU" sz="1400" dirty="0" smtClean="0"/>
              <a:t> показатели квалификационного уровня специалистов</a:t>
            </a:r>
          </a:p>
          <a:p>
            <a:r>
              <a:rPr lang="ru-RU" sz="1400" dirty="0" smtClean="0">
                <a:solidFill>
                  <a:schemeClr val="accent2"/>
                </a:solidFill>
              </a:rPr>
              <a:t>П</a:t>
            </a:r>
            <a:r>
              <a:rPr lang="ru-RU" sz="1400" dirty="0" smtClean="0"/>
              <a:t> – публикации и НПД</a:t>
            </a:r>
          </a:p>
          <a:p>
            <a:r>
              <a:rPr lang="ru-RU" sz="1400" dirty="0" smtClean="0">
                <a:solidFill>
                  <a:schemeClr val="accent2"/>
                </a:solidFill>
              </a:rPr>
              <a:t>И</a:t>
            </a:r>
            <a:r>
              <a:rPr lang="ru-RU" sz="1400" dirty="0" smtClean="0"/>
              <a:t> – инновации и новые методы диагностики и лечения</a:t>
            </a:r>
          </a:p>
          <a:p>
            <a:r>
              <a:rPr lang="ru-RU" sz="1400" dirty="0" smtClean="0">
                <a:solidFill>
                  <a:schemeClr val="accent2"/>
                </a:solidFill>
              </a:rPr>
              <a:t>Э</a:t>
            </a:r>
            <a:r>
              <a:rPr lang="ru-RU" sz="1400" dirty="0" smtClean="0"/>
              <a:t> – вневедомственная экспертиза</a:t>
            </a:r>
          </a:p>
          <a:p>
            <a:r>
              <a:rPr lang="ru-RU" sz="1400" dirty="0" smtClean="0">
                <a:solidFill>
                  <a:schemeClr val="accent2"/>
                </a:solidFill>
              </a:rPr>
              <a:t>У</a:t>
            </a:r>
            <a:r>
              <a:rPr lang="ru-RU" sz="1400" dirty="0" smtClean="0"/>
              <a:t> </a:t>
            </a:r>
            <a:r>
              <a:rPr lang="ru-RU" sz="1400" dirty="0"/>
              <a:t>–</a:t>
            </a:r>
            <a:r>
              <a:rPr lang="ru-RU" sz="1400" dirty="0" smtClean="0"/>
              <a:t> удовлетворенность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514369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99173" y="2187189"/>
            <a:ext cx="6417644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C898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Зона активных действий (0,85-0,7)</a:t>
            </a:r>
            <a:endParaRPr lang="ru-RU" altLang="ru-RU" dirty="0">
              <a:solidFill>
                <a:srgbClr val="C89800"/>
              </a:solidFill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260757" y="6294370"/>
            <a:ext cx="2883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" y="-103154"/>
            <a:ext cx="8948928" cy="9753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0264" y="-92085"/>
            <a:ext cx="6447501" cy="99060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solidFill>
                  <a:schemeClr val="bg1"/>
                </a:solidFill>
              </a:rPr>
              <a:t>Рейтинговая оценка деятельности отделений </a:t>
            </a:r>
            <a:br>
              <a:rPr lang="ru-RU" sz="1800" b="1" dirty="0">
                <a:solidFill>
                  <a:schemeClr val="bg1"/>
                </a:solidFill>
              </a:rPr>
            </a:br>
            <a:r>
              <a:rPr lang="ru-RU" sz="1800" b="1" dirty="0">
                <a:solidFill>
                  <a:schemeClr val="bg1"/>
                </a:solidFill>
              </a:rPr>
              <a:t> по коэффициенту результативности за 2014 год</a:t>
            </a:r>
          </a:p>
        </p:txBody>
      </p:sp>
      <p:graphicFrame>
        <p:nvGraphicFramePr>
          <p:cNvPr id="10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48831137"/>
              </p:ext>
            </p:extLst>
          </p:nvPr>
        </p:nvGraphicFramePr>
        <p:xfrm>
          <a:off x="815546" y="1404756"/>
          <a:ext cx="7132321" cy="3119050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704086"/>
                <a:gridCol w="3416905"/>
                <a:gridCol w="1201837"/>
                <a:gridCol w="1809493"/>
              </a:tblGrid>
              <a:tr h="7197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 места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Отделение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КР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Индикатор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отставания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39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ожоговое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0,84</a:t>
                      </a:r>
                      <a:endParaRPr lang="ru-RU" sz="1400" b="1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2"/>
                          </a:solidFill>
                          <a:effectLst/>
                        </a:rPr>
                        <a:t>П,К,О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39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кардиологическом  № 2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0,81</a:t>
                      </a:r>
                      <a:endParaRPr lang="ru-RU" sz="1400" b="1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2"/>
                          </a:solidFill>
                          <a:effectLst/>
                        </a:rPr>
                        <a:t>П,К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39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</a:rPr>
                        <a:t>3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эндоскопическое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0,78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2"/>
                          </a:solidFill>
                          <a:effectLst/>
                        </a:rPr>
                        <a:t>К,И,У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39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</a:rPr>
                        <a:t>4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кардиологическом  № 1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0,77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2"/>
                          </a:solidFill>
                          <a:effectLst/>
                        </a:rPr>
                        <a:t>П,К,Э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39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</a:rPr>
                        <a:t>5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неврологическое  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0,77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2"/>
                          </a:solidFill>
                          <a:effectLst/>
                        </a:rPr>
                        <a:t>К,И,У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39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</a:rPr>
                        <a:t>6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</a:t>
                      </a:r>
                      <a:r>
                        <a:rPr lang="ru-RU" sz="1400" dirty="0" smtClean="0">
                          <a:effectLst/>
                        </a:rPr>
                        <a:t>осудистая </a:t>
                      </a:r>
                      <a:r>
                        <a:rPr lang="ru-RU" sz="1400" dirty="0">
                          <a:effectLst/>
                        </a:rPr>
                        <a:t>хирургия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0,77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2"/>
                          </a:solidFill>
                          <a:effectLst/>
                        </a:rPr>
                        <a:t>Э,К,У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39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</a:rPr>
                        <a:t>7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хирургическое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0,76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2"/>
                          </a:solidFill>
                          <a:effectLst/>
                        </a:rPr>
                        <a:t>О,К,П,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39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</a:rPr>
                        <a:t>8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</a:t>
                      </a:r>
                      <a:r>
                        <a:rPr lang="ru-RU" sz="1400" dirty="0" smtClean="0">
                          <a:effectLst/>
                        </a:rPr>
                        <a:t>равматологическое 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0,75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2"/>
                          </a:solidFill>
                          <a:effectLst/>
                        </a:rPr>
                        <a:t>П,К,Э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39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</a:rPr>
                        <a:t>9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</a:t>
                      </a:r>
                      <a:r>
                        <a:rPr lang="ru-RU" sz="1400" dirty="0" smtClean="0">
                          <a:effectLst/>
                        </a:rPr>
                        <a:t>перационный </a:t>
                      </a:r>
                      <a:r>
                        <a:rPr lang="ru-RU" sz="1400" dirty="0">
                          <a:effectLst/>
                        </a:rPr>
                        <a:t>блок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0,74</a:t>
                      </a:r>
                      <a:endParaRPr lang="ru-RU" sz="1400" b="1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2"/>
                          </a:solidFill>
                          <a:effectLst/>
                        </a:rPr>
                        <a:t>К,П,О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39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10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гемодиализа</a:t>
                      </a:r>
                      <a:endParaRPr lang="ru-RU" sz="1400" b="1" dirty="0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0,73</a:t>
                      </a:r>
                      <a:endParaRPr lang="ru-RU" sz="1400" b="1">
                        <a:solidFill>
                          <a:srgbClr val="C898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2"/>
                          </a:solidFill>
                          <a:effectLst/>
                        </a:rPr>
                        <a:t>О,К,П</a:t>
                      </a:r>
                      <a:endParaRPr lang="ru-RU" sz="1400" b="1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111496" y="978511"/>
            <a:ext cx="6417644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C898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Зона активных действий (0,85-0,7)</a:t>
            </a:r>
            <a:endParaRPr lang="ru-RU" altLang="ru-RU" dirty="0">
              <a:solidFill>
                <a:srgbClr val="C898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882346" y="4698090"/>
            <a:ext cx="537930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/>
                </a:solidFill>
              </a:rPr>
              <a:t>О</a:t>
            </a:r>
            <a:r>
              <a:rPr lang="ru-RU" sz="1400" dirty="0" smtClean="0"/>
              <a:t> – показатели по основной деятельности</a:t>
            </a:r>
          </a:p>
          <a:p>
            <a:r>
              <a:rPr lang="ru-RU" sz="1400" dirty="0" smtClean="0">
                <a:solidFill>
                  <a:schemeClr val="accent2"/>
                </a:solidFill>
              </a:rPr>
              <a:t>К</a:t>
            </a:r>
            <a:r>
              <a:rPr lang="ru-RU" sz="1400" dirty="0"/>
              <a:t> –</a:t>
            </a:r>
            <a:r>
              <a:rPr lang="ru-RU" sz="1400" dirty="0" smtClean="0"/>
              <a:t> показатели квалификационного уровня специалистов</a:t>
            </a:r>
          </a:p>
          <a:p>
            <a:r>
              <a:rPr lang="ru-RU" sz="1400" dirty="0" smtClean="0">
                <a:solidFill>
                  <a:schemeClr val="accent2"/>
                </a:solidFill>
              </a:rPr>
              <a:t>П</a:t>
            </a:r>
            <a:r>
              <a:rPr lang="ru-RU" sz="1400" dirty="0" smtClean="0"/>
              <a:t> – публикации и НПД</a:t>
            </a:r>
          </a:p>
          <a:p>
            <a:r>
              <a:rPr lang="ru-RU" sz="1400" dirty="0" smtClean="0">
                <a:solidFill>
                  <a:schemeClr val="accent2"/>
                </a:solidFill>
              </a:rPr>
              <a:t>И</a:t>
            </a:r>
            <a:r>
              <a:rPr lang="ru-RU" sz="1400" dirty="0" smtClean="0"/>
              <a:t> – инновации и новые методы диагностики и лечения</a:t>
            </a:r>
          </a:p>
          <a:p>
            <a:r>
              <a:rPr lang="ru-RU" sz="1400" dirty="0" smtClean="0">
                <a:solidFill>
                  <a:schemeClr val="accent2"/>
                </a:solidFill>
              </a:rPr>
              <a:t>Э</a:t>
            </a:r>
            <a:r>
              <a:rPr lang="ru-RU" sz="1400" dirty="0" smtClean="0"/>
              <a:t> – вневедомственная экспертиза</a:t>
            </a:r>
          </a:p>
          <a:p>
            <a:r>
              <a:rPr lang="ru-RU" sz="1400" dirty="0" smtClean="0">
                <a:solidFill>
                  <a:schemeClr val="accent2"/>
                </a:solidFill>
              </a:rPr>
              <a:t>У</a:t>
            </a:r>
            <a:r>
              <a:rPr lang="ru-RU" sz="1400" dirty="0" smtClean="0"/>
              <a:t> </a:t>
            </a:r>
            <a:r>
              <a:rPr lang="ru-RU" sz="1400" dirty="0"/>
              <a:t>–</a:t>
            </a:r>
            <a:r>
              <a:rPr lang="ru-RU" sz="1400" dirty="0" smtClean="0"/>
              <a:t> удовлетворенность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999041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pic>
        <p:nvPicPr>
          <p:cNvPr id="28" name="Picture 4" descr="макет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052513"/>
            <a:ext cx="914400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6417276" y="6294370"/>
            <a:ext cx="2726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3653" y="148021"/>
            <a:ext cx="79412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Результаты </a:t>
            </a:r>
            <a:r>
              <a:rPr lang="ru-RU" b="1" dirty="0">
                <a:solidFill>
                  <a:schemeClr val="bg1"/>
                </a:solidFill>
              </a:rPr>
              <a:t>исследования Удовлетворенности </a:t>
            </a:r>
            <a:endParaRPr lang="ru-RU" b="1" dirty="0" smtClean="0">
              <a:solidFill>
                <a:schemeClr val="bg1"/>
              </a:solidFill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врачебно-сестринского персонала </a:t>
            </a:r>
            <a:r>
              <a:rPr lang="ru-RU" b="1" dirty="0">
                <a:solidFill>
                  <a:schemeClr val="bg1"/>
                </a:solidFill>
              </a:rPr>
              <a:t>учреждения </a:t>
            </a:r>
            <a:endParaRPr lang="ru-RU" b="1" dirty="0" smtClean="0">
              <a:solidFill>
                <a:schemeClr val="bg1"/>
              </a:solidFill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 </a:t>
            </a:r>
            <a:r>
              <a:rPr lang="ru-RU" b="1" dirty="0">
                <a:solidFill>
                  <a:schemeClr val="bg1"/>
                </a:solidFill>
              </a:rPr>
              <a:t>2011 - </a:t>
            </a:r>
            <a:r>
              <a:rPr lang="ru-RU" b="1" dirty="0" smtClean="0">
                <a:solidFill>
                  <a:schemeClr val="bg1"/>
                </a:solidFill>
              </a:rPr>
              <a:t>14 </a:t>
            </a:r>
            <a:r>
              <a:rPr lang="ru-RU" b="1" dirty="0">
                <a:solidFill>
                  <a:schemeClr val="bg1"/>
                </a:solidFill>
              </a:rPr>
              <a:t>годах </a:t>
            </a:r>
            <a:r>
              <a:rPr lang="ru-RU" b="1" dirty="0" smtClean="0">
                <a:solidFill>
                  <a:schemeClr val="bg1"/>
                </a:solidFill>
              </a:rPr>
              <a:t>(всего по клинике)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50" name="Диаграмма 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654" y="1134304"/>
            <a:ext cx="8143446" cy="485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r>
              <a:rPr lang="ru-RU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545845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pic>
        <p:nvPicPr>
          <p:cNvPr id="16" name="Picture 4" descr="макет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052513"/>
            <a:ext cx="914400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268995" y="6294370"/>
            <a:ext cx="2875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" y="219075"/>
            <a:ext cx="7505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Задачи и направления развития ГАУЗ РТ «БСМП» </a:t>
            </a:r>
            <a:r>
              <a:rPr lang="ru-RU" sz="20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 области лечебной деятельности на 201</a:t>
            </a:r>
            <a:r>
              <a:rPr lang="en-US" sz="20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5</a:t>
            </a:r>
            <a:r>
              <a:rPr lang="ru-RU" sz="20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20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год</a:t>
            </a: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76225" y="1323549"/>
            <a:ext cx="80010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Организация оказания медицинской помощи в ГАУЗ РТ «БСМП» по законченному случаю (по клинико-затратным группам)</a:t>
            </a:r>
          </a:p>
          <a:p>
            <a:pPr eaLnBrk="1" hangingPunct="1">
              <a:buFontTx/>
              <a:buAutoNum type="arabicPeriod"/>
            </a:pP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Освоение и ведение медицинской документации врачами и средним медицинским персоналом в электронном виде, переход на электронную историю болезни</a:t>
            </a:r>
          </a:p>
          <a:p>
            <a:pPr eaLnBrk="1" hangingPunct="1">
              <a:buFontTx/>
              <a:buAutoNum type="arabicPeriod"/>
            </a:pP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Реализация плана 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мероприятий по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созданию системы безопасности пациентов и персонала 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  <a:p>
            <a:pPr eaLnBrk="1" hangingPunct="1">
              <a:buFontTx/>
              <a:buAutoNum type="arabicPeriod"/>
            </a:pP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Продолжение работы по повышению доступности специализированных видов медицинской помощи для наших граждан</a:t>
            </a:r>
          </a:p>
          <a:p>
            <a:pPr eaLnBrk="1" hangingPunct="1">
              <a:buFontTx/>
              <a:buAutoNum type="arabicPeriod"/>
            </a:pP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Продолжение работы по подготовке молодых специалистов и привлечению врачей в ГАУЗ РТ «БСМП»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r>
              <a:rPr lang="ru-RU" dirty="0" smtClean="0"/>
              <a:t>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139242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pic>
        <p:nvPicPr>
          <p:cNvPr id="16" name="Picture 4" descr="макет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052513"/>
            <a:ext cx="914400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268995" y="6294370"/>
            <a:ext cx="2875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" y="219075"/>
            <a:ext cx="7505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Задачи и направления развития ГАУЗ РТ «БСМП» </a:t>
            </a:r>
            <a:endParaRPr lang="ru-RU" sz="2000" b="1" i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ru-RU" sz="20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на 201</a:t>
            </a:r>
            <a:r>
              <a:rPr lang="en-US" sz="20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5</a:t>
            </a:r>
            <a:r>
              <a:rPr lang="ru-RU" sz="20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20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год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25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465" y="940024"/>
            <a:ext cx="8363524" cy="501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986822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pic>
        <p:nvPicPr>
          <p:cNvPr id="16" name="Picture 4" descr="макет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052513"/>
            <a:ext cx="914400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326659" y="6294370"/>
            <a:ext cx="2817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76200" y="5715000"/>
            <a:ext cx="3810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Радиус обслуживания 150 км.</a:t>
            </a:r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4724400" y="5715000"/>
            <a:ext cx="4267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b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Численность населения 1,2 млн.чел.</a:t>
            </a:r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533400" y="190500"/>
            <a:ext cx="76200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Центр высокотехнологичной медицинской </a:t>
            </a: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помощи</a:t>
            </a:r>
            <a:r>
              <a:rPr lang="en-US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Северо-Восточного </a:t>
            </a: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региона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1409782"/>
            <a:ext cx="8077199" cy="4325774"/>
          </a:xfrm>
          <a:prstGeom prst="rect">
            <a:avLst/>
          </a:prstGeom>
        </p:spPr>
      </p:pic>
      <p:sp>
        <p:nvSpPr>
          <p:cNvPr id="40973" name="Text Box 13"/>
          <p:cNvSpPr txBox="1">
            <a:spLocks noChangeArrowheads="1"/>
          </p:cNvSpPr>
          <p:nvPr/>
        </p:nvSpPr>
        <p:spPr bwMode="auto">
          <a:xfrm>
            <a:off x="-1" y="988873"/>
            <a:ext cx="5054601" cy="2092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  <a:buFontTx/>
              <a:buChar char="•"/>
              <a:defRPr/>
            </a:pPr>
            <a:r>
              <a:rPr lang="ru-RU" sz="2000" b="1" dirty="0">
                <a:solidFill>
                  <a:srgbClr val="005C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 smtClean="0">
                <a:solidFill>
                  <a:srgbClr val="005C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сердечно-сосудистый центр</a:t>
            </a:r>
            <a:endParaRPr lang="ru-RU" sz="2000" b="1" dirty="0">
              <a:solidFill>
                <a:srgbClr val="005C4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Clr>
                <a:srgbClr val="FF0000"/>
              </a:buClr>
              <a:buFontTx/>
              <a:buChar char="•"/>
              <a:defRPr/>
            </a:pPr>
            <a:r>
              <a:rPr lang="ru-RU" sz="2000" b="1" dirty="0">
                <a:solidFill>
                  <a:srgbClr val="005C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онкологический </a:t>
            </a:r>
            <a:r>
              <a:rPr lang="ru-RU" sz="2000" b="1" dirty="0" smtClean="0">
                <a:solidFill>
                  <a:srgbClr val="005C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центр</a:t>
            </a:r>
            <a:endParaRPr lang="ru-RU" sz="2000" b="1" dirty="0">
              <a:solidFill>
                <a:srgbClr val="005C4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Clr>
                <a:srgbClr val="FF0000"/>
              </a:buClr>
              <a:buFontTx/>
              <a:buChar char="•"/>
              <a:defRPr/>
            </a:pPr>
            <a:r>
              <a:rPr lang="ru-RU" sz="2000" b="1" dirty="0">
                <a:solidFill>
                  <a:srgbClr val="005C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центр нейрохирургии и о</a:t>
            </a:r>
            <a:r>
              <a:rPr lang="ru-RU" sz="2000" b="1" dirty="0" smtClean="0">
                <a:solidFill>
                  <a:srgbClr val="005C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жогов</a:t>
            </a:r>
            <a:endParaRPr lang="ru-RU" sz="2000" b="1" dirty="0">
              <a:solidFill>
                <a:srgbClr val="005C4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Clr>
                <a:srgbClr val="FF0000"/>
              </a:buClr>
              <a:buFontTx/>
              <a:buChar char="•"/>
              <a:defRPr/>
            </a:pPr>
            <a:r>
              <a:rPr lang="ru-RU" sz="2000" b="1" dirty="0">
                <a:solidFill>
                  <a:srgbClr val="005C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 smtClean="0">
                <a:solidFill>
                  <a:srgbClr val="005C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травмоцентр </a:t>
            </a:r>
            <a:r>
              <a:rPr lang="en-US" sz="2000" b="1" dirty="0">
                <a:solidFill>
                  <a:srgbClr val="005C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  <a:r>
              <a:rPr lang="ru-RU" sz="2000" b="1" dirty="0">
                <a:solidFill>
                  <a:srgbClr val="005C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уровня</a:t>
            </a:r>
          </a:p>
          <a:p>
            <a:pPr>
              <a:buClr>
                <a:srgbClr val="FF0000"/>
              </a:buClr>
              <a:buFontTx/>
              <a:buChar char="•"/>
              <a:defRPr/>
            </a:pPr>
            <a:r>
              <a:rPr lang="ru-RU" sz="2000" b="1" dirty="0">
                <a:solidFill>
                  <a:srgbClr val="005C4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кардиохирургический центр</a:t>
            </a:r>
          </a:p>
          <a:p>
            <a:pPr>
              <a:spcBef>
                <a:spcPct val="50000"/>
              </a:spcBef>
              <a:defRPr/>
            </a:pPr>
            <a:endParaRPr lang="ru-RU" sz="2000" b="1" dirty="0">
              <a:solidFill>
                <a:srgbClr val="005C4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541787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4" descr="макет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052513"/>
            <a:ext cx="914400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7" name="Picture 23" descr="1(710)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-255" t="-12867" r="-841"/>
          <a:stretch/>
        </p:blipFill>
        <p:spPr bwMode="auto">
          <a:xfrm>
            <a:off x="5405533" y="454026"/>
            <a:ext cx="2339975" cy="3357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376086" y="6294370"/>
            <a:ext cx="2767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graphicFrame>
        <p:nvGraphicFramePr>
          <p:cNvPr id="3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19759244"/>
              </p:ext>
            </p:extLst>
          </p:nvPr>
        </p:nvGraphicFramePr>
        <p:xfrm>
          <a:off x="663875" y="1545881"/>
          <a:ext cx="3579813" cy="1274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49435776"/>
              </p:ext>
            </p:extLst>
          </p:nvPr>
        </p:nvGraphicFramePr>
        <p:xfrm>
          <a:off x="815546" y="3168049"/>
          <a:ext cx="3579813" cy="1384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4" name="Text Box 19"/>
          <p:cNvSpPr txBox="1">
            <a:spLocks noChangeArrowheads="1"/>
          </p:cNvSpPr>
          <p:nvPr/>
        </p:nvSpPr>
        <p:spPr bwMode="auto">
          <a:xfrm>
            <a:off x="1155271" y="2966321"/>
            <a:ext cx="26622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>
              <a:spcBef>
                <a:spcPct val="50000"/>
              </a:spcBef>
              <a:defRPr sz="1400" b="1"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dirty="0"/>
              <a:t>Оборот коек</a:t>
            </a:r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auto">
          <a:xfrm>
            <a:off x="1395713" y="1209331"/>
            <a:ext cx="22701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ctr">
              <a:spcBef>
                <a:spcPct val="50000"/>
              </a:spcBef>
              <a:defRPr sz="1400" b="1"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dirty="0"/>
              <a:t>Пролечено больных</a:t>
            </a: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1" y="257175"/>
            <a:ext cx="81248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Показатели работы коек 2009-2014 гг.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486991" y="3903863"/>
            <a:ext cx="1570960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094878" y="3903863"/>
            <a:ext cx="392113" cy="321275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044778" y="3867224"/>
            <a:ext cx="527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РТ</a:t>
            </a:r>
            <a:endParaRPr lang="ru-RU" sz="1400" dirty="0"/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4749800" y="3923283"/>
            <a:ext cx="4191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Среднее пребывание больного на койке</a:t>
            </a:r>
          </a:p>
        </p:txBody>
      </p:sp>
      <p:graphicFrame>
        <p:nvGraphicFramePr>
          <p:cNvPr id="2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24621826"/>
              </p:ext>
            </p:extLst>
          </p:nvPr>
        </p:nvGraphicFramePr>
        <p:xfrm>
          <a:off x="5029200" y="4355083"/>
          <a:ext cx="3556000" cy="1725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xmlns="" val="25996340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262891" y="6294370"/>
            <a:ext cx="2881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09600" y="314325"/>
            <a:ext cx="746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Оперативная активность БСМП</a:t>
            </a:r>
            <a:endParaRPr lang="ru-RU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362465" y="1048496"/>
            <a:ext cx="8362435" cy="4584979"/>
            <a:chOff x="362465" y="1048496"/>
            <a:chExt cx="8362435" cy="4584979"/>
          </a:xfrm>
        </p:grpSpPr>
        <p:pic>
          <p:nvPicPr>
            <p:cNvPr id="8" name="Picture 2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9041" y="2166551"/>
              <a:ext cx="4115859" cy="275544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1042101" y="1048496"/>
              <a:ext cx="266700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ru-RU"/>
              </a:defPPr>
              <a:lvl1pPr algn="ctr">
                <a:defRPr sz="16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Количество операций</a:t>
              </a:r>
            </a:p>
          </p:txBody>
        </p:sp>
        <p:graphicFrame>
          <p:nvGraphicFramePr>
            <p:cNvPr id="14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051743099"/>
                </p:ext>
              </p:extLst>
            </p:nvPr>
          </p:nvGraphicFramePr>
          <p:xfrm>
            <a:off x="407101" y="1488490"/>
            <a:ext cx="3937000" cy="16621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0" name="Text Box 11"/>
            <p:cNvSpPr txBox="1">
              <a:spLocks noChangeArrowheads="1"/>
            </p:cNvSpPr>
            <p:nvPr/>
          </p:nvSpPr>
          <p:spPr bwMode="auto">
            <a:xfrm>
              <a:off x="1073665" y="3320298"/>
              <a:ext cx="289560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Хирургическая активность</a:t>
              </a:r>
            </a:p>
          </p:txBody>
        </p:sp>
        <p:graphicFrame>
          <p:nvGraphicFramePr>
            <p:cNvPr id="23" name="Object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378576952"/>
                </p:ext>
              </p:extLst>
            </p:nvPr>
          </p:nvGraphicFramePr>
          <p:xfrm>
            <a:off x="362465" y="3936437"/>
            <a:ext cx="4013200" cy="16970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16" name="TextBox 15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815546" y="4456670"/>
            <a:ext cx="326218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077730" y="4376922"/>
            <a:ext cx="444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РТ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24148930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262891" y="6294370"/>
            <a:ext cx="2881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09600" y="314325"/>
            <a:ext cx="746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Кардиологическая служба</a:t>
            </a:r>
            <a:endParaRPr lang="ru-RU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-9376" y="1167563"/>
            <a:ext cx="8958304" cy="4893945"/>
            <a:chOff x="-88900" y="1219200"/>
            <a:chExt cx="8958304" cy="4893945"/>
          </a:xfrm>
        </p:grpSpPr>
        <p:sp>
          <p:nvSpPr>
            <p:cNvPr id="22" name="Text Box 18"/>
            <p:cNvSpPr txBox="1">
              <a:spLocks noChangeArrowheads="1"/>
            </p:cNvSpPr>
            <p:nvPr/>
          </p:nvSpPr>
          <p:spPr bwMode="auto">
            <a:xfrm>
              <a:off x="3860800" y="1219200"/>
              <a:ext cx="25908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Коронароангиография</a:t>
              </a:r>
            </a:p>
          </p:txBody>
        </p:sp>
        <p:graphicFrame>
          <p:nvGraphicFramePr>
            <p:cNvPr id="23" name="Object 20"/>
            <p:cNvGraphicFramePr>
              <a:graphicFrameLocks noChangeAspect="1"/>
            </p:cNvGraphicFramePr>
            <p:nvPr/>
          </p:nvGraphicFramePr>
          <p:xfrm>
            <a:off x="3547115" y="1630845"/>
            <a:ext cx="3038467" cy="18383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31" name="Object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652318313"/>
                </p:ext>
              </p:extLst>
            </p:nvPr>
          </p:nvGraphicFramePr>
          <p:xfrm>
            <a:off x="3561990" y="4236720"/>
            <a:ext cx="3118210" cy="18764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pic>
          <p:nvPicPr>
            <p:cNvPr id="32" name="Picture 29" descr="CIMG3786n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7747" y="4111006"/>
              <a:ext cx="2057400" cy="15430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33" descr="DSC_7309_n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6022" y="1524000"/>
              <a:ext cx="2285405" cy="158487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5" descr="DSC_7303_n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3491" y="1632585"/>
              <a:ext cx="2205913" cy="15351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36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623978526"/>
                </p:ext>
              </p:extLst>
            </p:nvPr>
          </p:nvGraphicFramePr>
          <p:xfrm>
            <a:off x="98636" y="3822357"/>
            <a:ext cx="3409590" cy="18018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sp>
          <p:nvSpPr>
            <p:cNvPr id="37" name="Text Box 19"/>
            <p:cNvSpPr txBox="1">
              <a:spLocks noChangeArrowheads="1"/>
            </p:cNvSpPr>
            <p:nvPr/>
          </p:nvSpPr>
          <p:spPr bwMode="auto">
            <a:xfrm>
              <a:off x="3200400" y="4036152"/>
              <a:ext cx="365760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Arial" panose="020B0604020202020204" pitchFamily="34" charset="0"/>
                </a:rPr>
                <a:t>Стентирование коронарных артерий</a:t>
              </a:r>
            </a:p>
          </p:txBody>
        </p:sp>
        <p:sp>
          <p:nvSpPr>
            <p:cNvPr id="38" name="Text Box 13"/>
            <p:cNvSpPr txBox="1">
              <a:spLocks noChangeArrowheads="1"/>
            </p:cNvSpPr>
            <p:nvPr/>
          </p:nvSpPr>
          <p:spPr bwMode="auto">
            <a:xfrm>
              <a:off x="-88900" y="3576432"/>
              <a:ext cx="40386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Тромболитическая терапия при инфаркте миокарда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555666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7"/>
            <a:ext cx="8948928" cy="800074"/>
          </a:xfrm>
          <a:prstGeom prst="rect">
            <a:avLst/>
          </a:prstGeom>
        </p:spPr>
      </p:pic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09600" y="314325"/>
            <a:ext cx="746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Кардиологическая служба</a:t>
            </a:r>
            <a:endParaRPr lang="ru-RU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7249" y="3834595"/>
            <a:ext cx="418615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457200" fontAlgn="auto">
              <a:spcBef>
                <a:spcPct val="50000"/>
              </a:spcBef>
              <a:spcAft>
                <a:spcPts val="0"/>
              </a:spcAft>
            </a:pPr>
            <a:r>
              <a:rPr lang="ru-RU" sz="14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Летальность пациентов с инфарктом миокарда по БСМП и г. Набережные </a:t>
            </a:r>
            <a:r>
              <a:rPr lang="ru-RU" sz="1400" b="1" dirty="0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Челны                                                за 2010-2014 г</a:t>
            </a:r>
            <a:r>
              <a:rPr lang="ru-RU" sz="14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. </a:t>
            </a:r>
            <a:r>
              <a:rPr lang="ru-RU" sz="1400" b="1" dirty="0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(</a:t>
            </a:r>
            <a:r>
              <a:rPr lang="en-US" sz="1400" b="1" dirty="0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в %)</a:t>
            </a:r>
            <a:endParaRPr lang="ru-RU" sz="1400" b="1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78505706"/>
              </p:ext>
            </p:extLst>
          </p:nvPr>
        </p:nvGraphicFramePr>
        <p:xfrm>
          <a:off x="190199" y="4689216"/>
          <a:ext cx="3921210" cy="758457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1128583"/>
                <a:gridCol w="486032"/>
                <a:gridCol w="550083"/>
                <a:gridCol w="585504"/>
                <a:gridCol w="585504"/>
                <a:gridCol w="585504"/>
              </a:tblGrid>
              <a:tr h="1398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2010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2011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2012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2013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2014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98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БСМП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8,3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7,1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6,9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5,9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5,8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98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г. Набережные Челны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12,7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8,3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7,6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6,3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</a:rPr>
                        <a:t>6,5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65252" y="3536110"/>
            <a:ext cx="40805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457200" fontAlgn="auto">
              <a:spcBef>
                <a:spcPct val="50000"/>
              </a:spcBef>
              <a:spcAft>
                <a:spcPts val="0"/>
              </a:spcAft>
            </a:pPr>
            <a:r>
              <a:rPr lang="ru-RU" sz="14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Показатели деятельности отделений кардиологии за </a:t>
            </a:r>
            <a:r>
              <a:rPr lang="ru-RU" sz="1400" b="1" dirty="0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2010-2014гг</a:t>
            </a:r>
            <a:r>
              <a:rPr lang="ru-RU" sz="14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.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98882136"/>
              </p:ext>
            </p:extLst>
          </p:nvPr>
        </p:nvGraphicFramePr>
        <p:xfrm>
          <a:off x="4243880" y="4056383"/>
          <a:ext cx="4847893" cy="2036442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1018233"/>
                <a:gridCol w="928280"/>
                <a:gridCol w="725345"/>
                <a:gridCol w="725345"/>
                <a:gridCol w="725345"/>
                <a:gridCol w="725345"/>
              </a:tblGrid>
              <a:tr h="2860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Показатели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2010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2011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2012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2013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2014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991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Число коек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100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135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110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110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110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862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Выписано больных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3717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5165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5240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5463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5398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862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Умерло больных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193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136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193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138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178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991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Летальность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9,7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7,1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8,3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6,8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8,4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794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Среднее пребывание больного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13,4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10,3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8,5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7,7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7,6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7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262891" y="6294370"/>
            <a:ext cx="2881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645664" y="922355"/>
            <a:ext cx="3657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Летальность от инфаркта миокарда</a:t>
            </a:r>
          </a:p>
        </p:txBody>
      </p:sp>
      <p:graphicFrame>
        <p:nvGraphicFramePr>
          <p:cNvPr id="14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98051926"/>
              </p:ext>
            </p:extLst>
          </p:nvPr>
        </p:nvGraphicFramePr>
        <p:xfrm>
          <a:off x="2467681" y="1227155"/>
          <a:ext cx="4013565" cy="2119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082744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262891" y="6294370"/>
            <a:ext cx="2881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09600" y="314325"/>
            <a:ext cx="746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Сосудистый центр для больных с ОНМК</a:t>
            </a:r>
          </a:p>
        </p:txBody>
      </p:sp>
      <p:graphicFrame>
        <p:nvGraphicFramePr>
          <p:cNvPr id="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21792292"/>
              </p:ext>
            </p:extLst>
          </p:nvPr>
        </p:nvGraphicFramePr>
        <p:xfrm>
          <a:off x="4585063" y="1024818"/>
          <a:ext cx="4621801" cy="2411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57949328"/>
              </p:ext>
            </p:extLst>
          </p:nvPr>
        </p:nvGraphicFramePr>
        <p:xfrm>
          <a:off x="375859" y="1283722"/>
          <a:ext cx="3987135" cy="2015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609600" y="1007784"/>
            <a:ext cx="332343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spcBef>
                <a:spcPct val="50000"/>
              </a:spcBef>
              <a:defRPr sz="1400" b="1"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Пролечено больных</a:t>
            </a: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5658531" y="1007784"/>
            <a:ext cx="27670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spcBef>
                <a:spcPct val="50000"/>
              </a:spcBef>
              <a:defRPr sz="16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Летальность от ОНМК по БСМП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59721072"/>
              </p:ext>
            </p:extLst>
          </p:nvPr>
        </p:nvGraphicFramePr>
        <p:xfrm>
          <a:off x="733168" y="3480288"/>
          <a:ext cx="7933252" cy="2545773"/>
        </p:xfrm>
        <a:graphic>
          <a:graphicData uri="http://schemas.openxmlformats.org/drawingml/2006/table">
            <a:tbl>
              <a:tblPr firstRow="1" bandRow="1"/>
              <a:tblGrid>
                <a:gridCol w="4363421"/>
                <a:gridCol w="1008749"/>
                <a:gridCol w="893453"/>
                <a:gridCol w="843157"/>
                <a:gridCol w="824472"/>
              </a:tblGrid>
              <a:tr h="3100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ru-RU" sz="1200" dirty="0"/>
                    </a:p>
                  </a:txBody>
                  <a:tcPr anchor="ctr">
                    <a:lnL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2011 г.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2012 г.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2013 г.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2014г.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</a:tr>
              <a:tr h="2625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kern="1200" baseline="0" dirty="0" smtClean="0"/>
                        <a:t>проведено тромболизисов</a:t>
                      </a:r>
                      <a:endParaRPr lang="ru-RU" sz="12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62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52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63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93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76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kern="1200" baseline="0" dirty="0" smtClean="0"/>
                        <a:t>удаление внутримозговой гематомы путем нейронавигации</a:t>
                      </a:r>
                      <a:endParaRPr lang="ru-RU" sz="12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10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13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22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32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25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kern="1200" baseline="0" dirty="0" smtClean="0"/>
                        <a:t>Каротидная эндоатероэктомия</a:t>
                      </a:r>
                      <a:endParaRPr lang="ru-RU" sz="12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24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19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12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629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71450" indent="-17145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ru-RU" sz="1200" kern="1200" baseline="0" dirty="0" smtClean="0"/>
                        <a:t>ангиопластика с помощью баллона или стента</a:t>
                      </a:r>
                      <a:endParaRPr lang="ru-RU" sz="12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36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39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25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71450" indent="-17145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ru-RU" sz="1200" kern="1200" baseline="0" dirty="0" smtClean="0"/>
                        <a:t>церебральная ангиография</a:t>
                      </a:r>
                      <a:endParaRPr lang="ru-RU" sz="12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12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186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196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688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71450" indent="-171450" algn="l" defTabSz="4572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ru-RU" sz="1200" kern="1200" baseline="0" dirty="0" smtClean="0"/>
                        <a:t>церебральная ангиография с эндоваскуллярными окклюзиями с помощью микроспиралей при аневризме</a:t>
                      </a:r>
                      <a:endParaRPr lang="ru-RU" sz="12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8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8</a:t>
                      </a:r>
                      <a:endParaRPr lang="ru-RU" sz="1200" dirty="0"/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R>
                    <a:lnT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4820194" y="2378791"/>
            <a:ext cx="412873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482541" y="2240291"/>
            <a:ext cx="4421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РТ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22054234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1" y="6092826"/>
            <a:ext cx="9144000" cy="765174"/>
          </a:xfrm>
          <a:prstGeom prst="rect">
            <a:avLst/>
          </a:prstGeom>
          <a:solidFill>
            <a:srgbClr val="00AC9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73136"/>
            <a:ext cx="8948928" cy="975360"/>
          </a:xfrm>
          <a:prstGeom prst="rect">
            <a:avLst/>
          </a:prstGeom>
        </p:spPr>
      </p:pic>
      <p:pic>
        <p:nvPicPr>
          <p:cNvPr id="28" name="Picture 4" descr="макет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052513"/>
            <a:ext cx="914400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6277232" y="6294370"/>
            <a:ext cx="2866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http://</a:t>
            </a:r>
            <a:r>
              <a:rPr lang="en-US" b="1" u="sng" dirty="0" smtClean="0">
                <a:solidFill>
                  <a:schemeClr val="bg1"/>
                </a:solidFill>
              </a:rPr>
              <a:t>bsmp.tatarstan.ru/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3653" y="329983"/>
            <a:ext cx="7941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chemeClr val="bg1"/>
                </a:solidFill>
              </a:rPr>
              <a:t>Сочетанная травма</a:t>
            </a:r>
            <a:endParaRPr lang="ru-RU" sz="2400" i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2465" y="6294370"/>
            <a:ext cx="453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965602369"/>
              </p:ext>
            </p:extLst>
          </p:nvPr>
        </p:nvGraphicFramePr>
        <p:xfrm>
          <a:off x="0" y="1709695"/>
          <a:ext cx="4604950" cy="3335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337851863"/>
              </p:ext>
            </p:extLst>
          </p:nvPr>
        </p:nvGraphicFramePr>
        <p:xfrm>
          <a:off x="4743442" y="1465458"/>
          <a:ext cx="3929963" cy="2013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4492258" y="1157681"/>
            <a:ext cx="453904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lvl="0" algn="ctr" defTabSz="4572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1400" kern="0" dirty="0">
                <a:latin typeface="+mn-lt"/>
                <a:cs typeface="Arial" panose="020B0604020202020204" pitchFamily="34" charset="0"/>
              </a:rPr>
              <a:t>Динамика летальности от </a:t>
            </a:r>
            <a:r>
              <a:rPr lang="ru-RU" sz="1400" kern="0" dirty="0" smtClean="0">
                <a:latin typeface="+mn-lt"/>
                <a:cs typeface="Arial" panose="020B0604020202020204" pitchFamily="34" charset="0"/>
              </a:rPr>
              <a:t>сочетанных травм</a:t>
            </a:r>
            <a:endParaRPr lang="ru-RU" sz="1400" kern="0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4" name="Picture 27" descr="DSC_309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56" r="6383" b="3935"/>
          <a:stretch>
            <a:fillRect/>
          </a:stretch>
        </p:blipFill>
        <p:spPr bwMode="auto">
          <a:xfrm>
            <a:off x="5123482" y="3551307"/>
            <a:ext cx="3276600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626767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3661</TotalTime>
  <Words>1668</Words>
  <Application>Microsoft Office PowerPoint</Application>
  <PresentationFormat>Экран (4:3)</PresentationFormat>
  <Paragraphs>782</Paragraphs>
  <Slides>25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Calibri</vt:lpstr>
      <vt:lpstr>Arial Narrow</vt:lpstr>
      <vt:lpstr>Tahoma</vt:lpstr>
      <vt:lpstr>Times New Roman</vt:lpstr>
      <vt:lpstr>Arial Cyr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Рейтинговая оценка деятельности отделений   по коэффициенту результативности за 2014 год</vt:lpstr>
      <vt:lpstr>Рейтинговая оценка деятельности отделений   по коэффициенту результативности за 2014 год</vt:lpstr>
      <vt:lpstr>Слайд 23</vt:lpstr>
      <vt:lpstr>Слайд 24</vt:lpstr>
      <vt:lpstr>Слайд 25</vt:lpstr>
    </vt:vector>
  </TitlesOfParts>
  <Company>БСМП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Ильдар Хайруллин</dc:creator>
  <cp:lastModifiedBy>Хайруллин Ильдар Индусович</cp:lastModifiedBy>
  <cp:revision>241</cp:revision>
  <cp:lastPrinted>2015-03-05T15:33:09Z</cp:lastPrinted>
  <dcterms:created xsi:type="dcterms:W3CDTF">2014-02-12T05:54:31Z</dcterms:created>
  <dcterms:modified xsi:type="dcterms:W3CDTF">2015-03-06T04:29:51Z</dcterms:modified>
</cp:coreProperties>
</file>